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76" r:id="rId2"/>
    <p:sldId id="256" r:id="rId3"/>
    <p:sldId id="349" r:id="rId4"/>
    <p:sldId id="365" r:id="rId5"/>
    <p:sldId id="358" r:id="rId6"/>
    <p:sldId id="350" r:id="rId7"/>
    <p:sldId id="356" r:id="rId8"/>
    <p:sldId id="360" r:id="rId9"/>
    <p:sldId id="361" r:id="rId10"/>
    <p:sldId id="351" r:id="rId11"/>
    <p:sldId id="390" r:id="rId12"/>
    <p:sldId id="388" r:id="rId13"/>
    <p:sldId id="387" r:id="rId14"/>
    <p:sldId id="291" r:id="rId15"/>
    <p:sldId id="378" r:id="rId16"/>
    <p:sldId id="325" r:id="rId17"/>
    <p:sldId id="334" r:id="rId18"/>
    <p:sldId id="333" r:id="rId19"/>
    <p:sldId id="336" r:id="rId20"/>
    <p:sldId id="386" r:id="rId21"/>
    <p:sldId id="379" r:id="rId22"/>
    <p:sldId id="380" r:id="rId23"/>
    <p:sldId id="382" r:id="rId24"/>
    <p:sldId id="381" r:id="rId25"/>
    <p:sldId id="352" r:id="rId26"/>
    <p:sldId id="366" r:id="rId27"/>
    <p:sldId id="367" r:id="rId28"/>
    <p:sldId id="368" r:id="rId29"/>
    <p:sldId id="369" r:id="rId30"/>
    <p:sldId id="377" r:id="rId31"/>
    <p:sldId id="329" r:id="rId32"/>
    <p:sldId id="338" r:id="rId33"/>
    <p:sldId id="339" r:id="rId34"/>
    <p:sldId id="391" r:id="rId35"/>
    <p:sldId id="392" r:id="rId36"/>
    <p:sldId id="393" r:id="rId37"/>
    <p:sldId id="354" r:id="rId38"/>
    <p:sldId id="370" r:id="rId39"/>
    <p:sldId id="374" r:id="rId40"/>
    <p:sldId id="375" r:id="rId41"/>
    <p:sldId id="376" r:id="rId42"/>
    <p:sldId id="355" r:id="rId43"/>
    <p:sldId id="385" r:id="rId44"/>
    <p:sldId id="394" r:id="rId45"/>
    <p:sldId id="384" r:id="rId46"/>
    <p:sldId id="383" r:id="rId47"/>
    <p:sldId id="322" r:id="rId48"/>
  </p:sldIdLst>
  <p:sldSz cx="12192000" cy="6858000"/>
  <p:notesSz cx="6858000" cy="9144000"/>
  <p:embeddedFontLst>
    <p:embeddedFont>
      <p:font typeface="Pretendard SemiBold" panose="020B0600000101010101" charset="-127"/>
      <p:bold r:id="rId50"/>
    </p:embeddedFont>
    <p:embeddedFont>
      <p:font typeface="Pretendard Black" panose="020B0600000101010101" charset="-127"/>
      <p:bold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Pretendard Medium" panose="020B0600000101010101" charset="-127"/>
      <p:regular r:id="rId54"/>
    </p:embeddedFont>
    <p:embeddedFont>
      <p:font typeface="Pretendard ExtraBold" panose="020B0600000101010101" charset="-127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3F63"/>
    <a:srgbClr val="006B99"/>
    <a:srgbClr val="232F3F"/>
    <a:srgbClr val="F1F0F1"/>
    <a:srgbClr val="F7F7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38" autoAdjust="0"/>
    <p:restoredTop sz="94718" autoAdjust="0"/>
  </p:normalViewPr>
  <p:slideViewPr>
    <p:cSldViewPr snapToGrid="0">
      <p:cViewPr varScale="1">
        <p:scale>
          <a:sx n="79" d="100"/>
          <a:sy n="79" d="100"/>
        </p:scale>
        <p:origin x="3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B2018-2C5A-4032-B305-2A0C67AA83F4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E194B-F3FA-4F49-BEC3-1E4C41ABD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0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592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12590-C3D3-37A0-BBFE-537FBDF99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D9E7EF-EF2C-FA68-4CD4-5ACAF0871A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5F9922-D674-FB53-690D-433DBE970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DAEAA-43F0-6A03-D392-FE8A95B74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EE194B-F3FA-4F49-BEC3-1E4C41ABD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392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568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074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402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6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932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45E32-C9E2-21E6-FE3A-A3416F237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56CB7-32F8-0C8A-02CD-8D1AE162B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45E4A6-5637-1BC5-9A4A-BB0257B1A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530776-7084-C5CB-C49B-7394EF869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95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4FB29-A761-0E5B-B78B-B4AA7BF1C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571C52-E7A1-C7AF-4E31-D1B44050B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D94F13-7B40-3C98-DF95-BD2A804D6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B8CB6C-4840-1908-912A-8C720CA7F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378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A4805-F015-FD52-2F29-903FCD91C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7267E8-4AE4-27CC-52D5-5E552C6AE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1EB941-8E1E-9B9B-E2ED-4F3CDAF42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A20AC-A1EB-9493-058E-8B95D65DD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EE194B-F3FA-4F49-BEC3-1E4C41ABD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57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8A69-F774-BC3C-6BDB-8FC673A8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F33C805-2884-7C28-AA16-D0F1B1AFD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BF0C27-A200-B915-E10C-BB758D08D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ADB760-A074-D912-8A2A-4118D2F57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EE194B-F3FA-4F49-BEC3-1E4C41ABD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813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20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52D99-48ED-B5FA-B029-190D9FC2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8C19D5-3795-23E4-41C4-0C5B845B2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5CCF7-3E74-99A8-2CA6-32BCA363B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02991-BB9E-F4F0-8659-B1A07DE78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EE194B-F3FA-4F49-BEC3-1E4C41ABD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9756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E48EC-D244-C761-18E1-0EFFFDFA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3CAD30-35C6-BED9-F603-13A7E1901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77911B-04D0-4316-C637-B28B7ACD6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34013-DA3B-F6E6-8334-EEA8BCD7AC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EE194B-F3FA-4F49-BEC3-1E4C41ABD2A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09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84509-0C33-B575-5F25-A3265AC66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607DDF-DF7D-0196-FA8F-893BE3BAB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50CCB2-3F5D-26FB-737D-133FC31B8C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B6136A-458D-1AE8-9665-ADF50CB81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090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FF10F-1878-0F51-3161-13F7D8CC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AA190F7-8386-5B11-AE61-08B9C1EBE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76380F-9735-F6E5-904A-680FADA53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3912BE-3E0B-A7F1-6874-182F24E1E7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203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EC51-4086-8B21-538D-4C79EE8DA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7D8CF0-3541-E8E8-BE3E-38BB0FBF7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7678AD-AAE5-2CBC-6A95-730B2618F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F6ACD7-E2A1-C673-8A9D-07D3A7549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75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E2F4F-1B3F-13B0-80B6-045AC2CBB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7F3475-D9BE-1E51-7ECA-F81C818F0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65BE5E-E61B-CFF1-CAA0-078C3C63A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493A0-970E-5C70-C5FC-B4C7B39672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208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67630-15B2-28B9-D13D-94517BF4E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81D4C9-2D4F-3CAA-D214-25935E607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D1A495-A402-50A8-02AC-1B6843C00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3705E-0C37-60D8-19FD-D43B31256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18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91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A97A0-2DAA-67AE-E185-F326F2503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3346B8-0D75-29BA-0E99-9F36952835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19D7C88-22F3-A92E-73B8-303EDE3B3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7B22D5-F126-47A4-DD86-C08DED4BF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657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46AC-5181-9F29-04EA-B0801259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D11267-A671-E35B-8636-5B3A44F60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A63D43-DED2-0A4E-4E06-12339539D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40071C-5E4F-330D-0DA8-690833766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4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5CD7A-872E-3633-4417-6DB8F19A8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D5DFD3-9751-9A0C-6B79-A42C80327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613A97-964D-EC61-6511-E05D913EE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C6FC8-F712-D391-5AD3-EF757B241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261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A3EDC-BD52-1CB7-73E8-E6D7242A5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003BC83-86DF-6365-2F8B-D989B7712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3737B6-E069-864F-CB70-8BE802A15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662631-8626-E027-03EF-1EC0B8A56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6563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6CB82-33D1-88E9-6481-2BEC79B56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2185FD-6E5C-E95E-20C2-50F85FCBB2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FAA0BF-6781-A50E-26B1-E8738A0B82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9ED2D0-6D3C-8F77-EE75-5E41341E79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81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9BB01-7ED8-695C-6F56-B342DAA24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FF1B0E-A1B5-4CC2-1119-AA78173C4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91B721-AFEC-EB90-5C99-8C4602E84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473728-4136-74CE-73E6-27EAA2165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37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9DA47-0CA1-9B5F-51A8-8D658F3B8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2CDE4B-7C76-7585-F572-CDF35DB0B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DA9EE4-3A6F-B7FF-4B24-A9F172A0F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9F7363-5E9B-F18F-24B2-DE1861746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726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9DA47-0CA1-9B5F-51A8-8D658F3B8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2CDE4B-7C76-7585-F572-CDF35DB0B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DA9EE4-3A6F-B7FF-4B24-A9F172A0F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9F7363-5E9B-F18F-24B2-DE1861746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05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9DA47-0CA1-9B5F-51A8-8D658F3B8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2CDE4B-7C76-7585-F572-CDF35DB0B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DA9EE4-3A6F-B7FF-4B24-A9F172A0F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9F7363-5E9B-F18F-24B2-DE1861746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7531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9DA47-0CA1-9B5F-51A8-8D658F3B8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2CDE4B-7C76-7585-F572-CDF35DB0B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DA9EE4-3A6F-B7FF-4B24-A9F172A0F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9F7363-5E9B-F18F-24B2-DE1861746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1879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173DA-0182-0B09-7389-5022E61B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CBEE87-043C-9880-AB2E-551AE34961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E19C02-CD28-35AA-40BE-A9647A7F1F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894913-5651-8445-EA9D-AC51E27D4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3455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60F6A-44EE-29EF-34DE-CFAC6014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BF0145-BF54-4F5E-6B8B-0216AFAE01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7AA798-9165-A6A7-DAF3-E2316F527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BD1761-CD6C-3752-0841-6652469EE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6814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DC2A1-2A57-688E-CFF2-222115C1B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8E4E99-E237-0735-DD6B-186439A41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E03975-0024-8186-25C4-EF18E5C3E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8BC6EB-B615-0E4F-9209-961CD99A9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623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788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EBED3-578C-8628-7134-2BA4AED4B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8EEAE3-6373-CA79-77AA-16B4CA11B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036C3F-5EB7-C1F6-AFD5-14225F0AF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4935FD-6B98-B834-134E-11C4C0573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209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61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398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44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41288-2968-9DF7-CD81-72E73B4F6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B929BE-59AC-9E61-940F-F895705D41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762E52-47DC-FD95-9EBB-B49F6ACDD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8C166-3EC4-DB45-91E6-879D04280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02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7B27A-7AB3-00F1-A5D6-09FFAF69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4334E1-68C3-8C86-D87B-5F9F1042F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B6C349-890D-657E-C290-81A7EC539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9D1FD4-848C-FD9D-84DE-7C520E8DD2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E194B-F3FA-4F49-BEC3-1E4C41ABD2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212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2D2BE6-E945-08F1-08FD-737F2D762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D7265D-5A79-EEF0-7B71-CD70D8197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90029C-01E2-ED28-9C82-E25779D7B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3B0BF-EBCD-2771-1859-3AE3E71D7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D6DA7A-679F-82C0-4BA6-BF14BF40F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8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73275-7A8F-B78E-C6DD-D00F3BFB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67C769-1F1A-1943-0481-466CB0705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F0C873-9A14-00E7-A3EE-5C5A3DBF7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A0E114-90CE-BE6A-B081-837A92DDD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D7E3F-562A-0194-2134-632359ABE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65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37F96B-886D-8092-4108-3DE7578992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D5C30F-7621-02CC-CCF3-1DC1B26F4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28BB46-16FC-D643-F0A9-EF62A086D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6B4224-8CFB-2127-A5B8-23B17E3B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204A91-97CF-AF26-0186-8EEDAD5F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2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9378D-0DAA-AE68-88E4-8ED3251D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514F7-25C2-158A-8139-3DF2C6B6A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7BD26-1F76-F8F6-4E00-4FB96E1B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1453D-D589-E4D7-448E-F5B09DA2C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1DF13-D411-DCAF-5F0D-F7B45C23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9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31C2B-7181-431D-276C-937866CE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07DA69-B860-C049-188C-BAE8D4E4C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AF17E2-C839-4CFD-8C73-ADA547D2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99836F-CAD9-F6CE-43D7-7587E9823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5F009-4DCD-CEFE-47B1-D1347561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29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EB05DE-7F8F-E3AE-FA35-3B0D6D86D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1C7B99-9E94-D145-7FA2-D4419E2FA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36DA55-73E4-76CD-7ABC-C69A69D80F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8A7FC-B4BB-F33B-2A8C-E591D4171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182D6E-046D-7572-9E62-9CCC50ED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FB35CB-EAA9-7936-D346-F1D6EF040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05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7C4645-EF5E-AC99-4775-C2AB7770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72FA33-4963-8BB5-E8A1-2292E7600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F709F98-A48F-980C-B3F9-9159D522F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AF96892-3F76-4CE5-2732-7230672E0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CE272F-97E8-3D3A-3E1B-FC2A12A183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8E3492-9605-BD97-40AA-F3DF8FC24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640C762-8751-7945-7074-716548E5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A3C177-6956-9C1F-3D09-C98AC96B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110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8F6EB-094B-F0B0-4C10-55D53E18C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001896-E98C-AE50-923B-3C526AAB3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EA1215-40BB-F3F3-DDED-D0BC4AE9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3ED127-841B-9FC6-FA33-A6CAD316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48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A4351C-BD7C-28C8-A990-23E94F54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FCD9B03-BE36-6B5E-00A4-72D861B9C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F62838-278A-5345-2536-6DD00A763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26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F4C9A-1AE8-0B23-836F-0371D6555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001AF7-99F2-016A-24DC-081071669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421250-6A02-E90E-B7AE-E861D763AE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121F00-93E8-5F0E-70C9-37E846CA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28041C-B254-C10D-0ACC-5906EC59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B4F7B-83B7-50A9-ACDB-94FC7DCB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91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6A95C3-C04F-9D37-6C21-FC5C93FA5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337036-A581-3B1E-0BAD-5240D27A21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1A3FBE-979B-D985-4DF2-47A3027AE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708693-2302-89B0-B71F-64ACC842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168104-8F35-0424-97A2-BFFA31907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D804BE-E80B-6FFE-3A60-164C0C3D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2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583F28-2B1A-E292-55BA-8895E7D7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A595A9-E633-A013-D341-68BF4842B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44760-F94E-FC34-2DB3-27B1ADB37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488020-924B-440B-AF56-6D1ECD061FCF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1CDA05-3698-0F91-0029-1C68F7BBA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77A057-C648-7FC0-5AE7-5797BB242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0DC25D-F69C-43B4-881D-E4C3A49101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30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4402014"/>
            <a:ext cx="12192000" cy="2455985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824" y="1897091"/>
            <a:ext cx="8916223" cy="156966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Verilog HDL</a:t>
            </a:r>
          </a:p>
          <a:p>
            <a:r>
              <a:rPr lang="en-US" altLang="ko-KR" sz="4800" dirty="0">
                <a:solidFill>
                  <a:srgbClr val="232F3F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: </a:t>
            </a:r>
            <a:r>
              <a:rPr lang="en-US" altLang="ko-KR" sz="4400" dirty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</a:t>
            </a:r>
            <a:r>
              <a:rPr lang="en-US" altLang="ko-KR" sz="3200" dirty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Multi-Purpose Control System with UART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8DFB3-10E6-3F03-C3FC-4FAD676731D5}"/>
              </a:ext>
            </a:extLst>
          </p:cNvPr>
          <p:cNvSpPr txBox="1"/>
          <p:nvPr/>
        </p:nvSpPr>
        <p:spPr>
          <a:xfrm>
            <a:off x="725824" y="4702881"/>
            <a:ext cx="8070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[HARMAN] </a:t>
            </a:r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Semicon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Academy -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시스템반도체 설계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검증 엔지니어 과정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Verilog </a:t>
            </a:r>
            <a:r>
              <a:rPr lang="en-US" altLang="ko-KR" dirty="0" smtClean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HDL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15744" r="10614" b="17390"/>
          <a:stretch/>
        </p:blipFill>
        <p:spPr>
          <a:xfrm>
            <a:off x="2982517" y="1259313"/>
            <a:ext cx="938214" cy="5591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5696" r="2420" b="15446"/>
          <a:stretch/>
        </p:blipFill>
        <p:spPr>
          <a:xfrm>
            <a:off x="725824" y="1331942"/>
            <a:ext cx="2028092" cy="48650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D765B3B-E787-A0FD-6F8B-9E62DD5B70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71903" y="1331941"/>
            <a:ext cx="239515" cy="2742117"/>
          </a:xfrm>
          <a:prstGeom prst="rect">
            <a:avLst/>
          </a:prstGeom>
          <a:solidFill>
            <a:srgbClr val="033F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F7F7F7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B39B7-0EEA-F230-B56A-804991C93097}"/>
              </a:ext>
            </a:extLst>
          </p:cNvPr>
          <p:cNvSpPr txBox="1"/>
          <p:nvPr/>
        </p:nvSpPr>
        <p:spPr>
          <a:xfrm>
            <a:off x="10564238" y="6508165"/>
            <a:ext cx="1627762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/>
            <a:r>
              <a:rPr lang="en-US" altLang="ko-KR" sz="1600" dirty="0">
                <a:solidFill>
                  <a:srgbClr val="F7F7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2025. 03. 31</a:t>
            </a:r>
            <a:endParaRPr lang="ko-KR" altLang="en-US" sz="1600" dirty="0">
              <a:solidFill>
                <a:srgbClr val="F7F7F7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30874" y="3376115"/>
            <a:ext cx="40543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(Stopwatch, Clock, HC - SR04, DHT11 )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79736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652D-A865-57C9-B684-48EAB945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760300-6038-FF5A-A93A-64DEFBD4B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ACC77-7559-74A6-6D55-5BE279F5CE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905B77-4AB5-76AF-F865-7C6220F7A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80548" y="1700140"/>
            <a:ext cx="6816538" cy="3424121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BA8AE-4573-91C8-40F1-F7AFF03BFFAA}"/>
              </a:ext>
            </a:extLst>
          </p:cNvPr>
          <p:cNvSpPr txBox="1"/>
          <p:nvPr/>
        </p:nvSpPr>
        <p:spPr>
          <a:xfrm>
            <a:off x="2680548" y="2950535"/>
            <a:ext cx="6816538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7F7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 Detailed Design</a:t>
            </a:r>
          </a:p>
        </p:txBody>
      </p:sp>
    </p:spTree>
    <p:extLst>
      <p:ext uri="{BB962C8B-B14F-4D97-AF65-F5344CB8AC3E}">
        <p14:creationId xmlns:p14="http://schemas.microsoft.com/office/powerpoint/2010/main" val="3286059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89A61-CB1C-83D1-FE60-469D20BA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952F24-BD51-A5C9-E32F-42E05658A680}"/>
              </a:ext>
            </a:extLst>
          </p:cNvPr>
          <p:cNvGrpSpPr/>
          <p:nvPr/>
        </p:nvGrpSpPr>
        <p:grpSpPr>
          <a:xfrm>
            <a:off x="8941051" y="6418995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ADB26F1-6CAD-A13A-2FA4-CED241072B81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7E7B9AD6-FB4E-3165-DB13-EBABE28F606C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B9910E-0910-0902-8F23-FA03996D31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23159" y="1352288"/>
            <a:ext cx="10906770" cy="5066707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38AD48-E9CF-39D2-6541-B12FE098E5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7E438F-B173-4C67-B125-45AC9CAA8059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8633D27-AF7B-3F64-7288-2950E2816591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F6BADDC-9AB1-ECAB-E94C-3AA3BA3AA2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48A510-BC3F-C520-8EF9-4078C80596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EFEA55-6DFA-8023-7C65-4FA1EAE74E57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Total System</a:t>
            </a:r>
          </a:p>
        </p:txBody>
      </p:sp>
      <p:pic>
        <p:nvPicPr>
          <p:cNvPr id="4" name="그림 3" descr="텍스트, 스크린샷, 폰트, 포스트잇 노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651251D-CD55-0415-6031-0084C0453E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32" y="1524815"/>
            <a:ext cx="9608335" cy="4696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B59149-148C-8430-8950-AFCB36AA4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872" y="1602836"/>
            <a:ext cx="1629708" cy="304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166BC3-41A1-D2C1-AD88-43D7C46CB1BE}"/>
              </a:ext>
            </a:extLst>
          </p:cNvPr>
          <p:cNvSpPr txBox="1"/>
          <p:nvPr/>
        </p:nvSpPr>
        <p:spPr>
          <a:xfrm>
            <a:off x="4416540" y="1524815"/>
            <a:ext cx="335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Total System Block Diagram</a:t>
            </a:r>
          </a:p>
        </p:txBody>
      </p:sp>
    </p:spTree>
    <p:extLst>
      <p:ext uri="{BB962C8B-B14F-4D97-AF65-F5344CB8AC3E}">
        <p14:creationId xmlns:p14="http://schemas.microsoft.com/office/powerpoint/2010/main" val="520997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13A82-CE57-1A2B-6038-25C405321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F16A0CF-C888-681F-AFE1-99421E7440A9}"/>
              </a:ext>
            </a:extLst>
          </p:cNvPr>
          <p:cNvGrpSpPr/>
          <p:nvPr/>
        </p:nvGrpSpPr>
        <p:grpSpPr>
          <a:xfrm>
            <a:off x="8941051" y="6418995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2757896-F030-7E39-F438-7987D24CBA4E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6AA933D3-0244-5922-DFC7-C31BA8EA2B27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29A463E-E66B-F71D-58E6-FD2DB1CB4C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1913351"/>
            <a:ext cx="12039600" cy="39192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A0148F4-E883-12A3-C7D4-3344CC9E63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7821" y="1579618"/>
            <a:ext cx="11997447" cy="4586739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49ABB1-FDF0-E495-3DD6-0639120886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60E05E1-4497-F9CC-38A6-BFBF2EAABB02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019D6-ACF1-50AB-A056-1ED8580AFE7B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4CA511A-E957-AB79-3987-A44464CE8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C16FC3-6962-48B9-65CB-99DB7BD070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1AB16D0-22BE-63BC-50C8-8D9EF7578AA8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Stopwatch/Clock Mode</a:t>
            </a:r>
          </a:p>
        </p:txBody>
      </p:sp>
    </p:spTree>
    <p:extLst>
      <p:ext uri="{BB962C8B-B14F-4D97-AF65-F5344CB8AC3E}">
        <p14:creationId xmlns:p14="http://schemas.microsoft.com/office/powerpoint/2010/main" val="351809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AF440-9C07-0C06-591E-7A6655B0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53F0C4-1C3C-734C-1B85-B3E4A1FCCD48}"/>
              </a:ext>
            </a:extLst>
          </p:cNvPr>
          <p:cNvGrpSpPr/>
          <p:nvPr/>
        </p:nvGrpSpPr>
        <p:grpSpPr>
          <a:xfrm>
            <a:off x="8941051" y="6418995"/>
            <a:ext cx="3250949" cy="439092"/>
            <a:chOff x="8941051" y="6427960"/>
            <a:chExt cx="3250949" cy="43909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F7202C3-A7F9-475B-F442-366DB70D19B4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0A01DDD7-AEFA-B89E-AB20-DC37709F5D8A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68FC5E7-B156-DDDA-3093-2997DB7F3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6" y="1756531"/>
            <a:ext cx="11806498" cy="44562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DCA676-C4C8-94C6-DDD7-67D43CC8B4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7276" y="1367213"/>
            <a:ext cx="11997447" cy="504541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, 스크린샷, 도표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9556B29-54AC-C142-C16A-56F56CEBF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1" t="713" r="82090" b="95003"/>
          <a:stretch/>
        </p:blipFill>
        <p:spPr>
          <a:xfrm>
            <a:off x="7802334" y="2477085"/>
            <a:ext cx="1376362" cy="24146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04DBDFC-CEE4-C14A-A7ED-D6D8A81AED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7820430" y="2458991"/>
            <a:ext cx="0" cy="36909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C40FA9-6643-EF53-A3CB-4E702CB51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CFFD0C-4BB5-17B9-EAF2-DE6DC9FDC3E2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C974F3-EA7C-FF71-E146-7AFCA12A216B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C1DB3F-7595-44BC-E6DB-8A1EB9915E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100DA4-1B9E-D41B-DEFF-750A18ED82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5B53C-2C38-9A37-22E8-C46FEC391CF7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UART -&gt; Stopwatch/Clock</a:t>
            </a:r>
          </a:p>
        </p:txBody>
      </p:sp>
    </p:spTree>
    <p:extLst>
      <p:ext uri="{BB962C8B-B14F-4D97-AF65-F5344CB8AC3E}">
        <p14:creationId xmlns:p14="http://schemas.microsoft.com/office/powerpoint/2010/main" val="23072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75D0-D5E3-17A2-44C9-FD9B679F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AF551B6-9C58-A49B-2451-9C5637D8F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197" y="1223375"/>
            <a:ext cx="6925512" cy="5476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0618B8-2CA6-94D7-EF3B-991E3D4BB7CC}"/>
              </a:ext>
            </a:extLst>
          </p:cNvPr>
          <p:cNvSpPr txBox="1"/>
          <p:nvPr/>
        </p:nvSpPr>
        <p:spPr>
          <a:xfrm>
            <a:off x="393353" y="1075481"/>
            <a:ext cx="3294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06B99"/>
                </a:solidFill>
                <a:effectLst/>
                <a:uLnTx/>
                <a:uFillTx/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Behavior Flow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6B99"/>
              </a:solidFill>
              <a:effectLst/>
              <a:uLnTx/>
              <a:uFillTx/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C9CE1B-3979-E897-4007-131A521E10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F55164-3433-C2AE-4F35-82E53A54DF1A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12419B-E8BD-A9B9-33CD-96F185CB049E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3A7A2-11D7-B2FD-843D-E61F556CD9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515827-80B6-AC4E-1686-AF57C1C7C1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B579CA-0021-C771-238D-CFDA3CC7B816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UART -&gt; Stopwatch/Clock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DE6ED31-0D76-AD07-0CCC-BF0A1DCC54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02045" y="1075481"/>
            <a:ext cx="7604910" cy="5705565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180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7649-73CD-48A2-6580-3B2966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07A143B3-2B33-62CE-19B1-175DA613BECD}"/>
              </a:ext>
            </a:extLst>
          </p:cNvPr>
          <p:cNvGrpSpPr/>
          <p:nvPr/>
        </p:nvGrpSpPr>
        <p:grpSpPr>
          <a:xfrm>
            <a:off x="8941051" y="6418995"/>
            <a:ext cx="3250949" cy="439092"/>
            <a:chOff x="8941051" y="6427960"/>
            <a:chExt cx="3250949" cy="43909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5B7BDCB-2448-9D17-9D15-21621A2720F9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CDCA929B-669A-2130-3B20-A7FE7A33FB94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직사각형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7821" y="1406715"/>
            <a:ext cx="11997447" cy="504541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E8EA62-C4E8-38F1-BB13-0201CF6CE1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B6D417-5F08-0BBE-2017-B9DD6216AAF3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1B1A11-CCA8-1C89-A589-FC36D4AECA18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1A5208-E142-2F51-F129-BF6B048D04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5C6D49-C03D-4D55-02CC-C1CC0D720E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AB7EC3-49E3-9540-D029-144383EDF54C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Distance Mode</a:t>
            </a:r>
          </a:p>
        </p:txBody>
      </p:sp>
      <p:pic>
        <p:nvPicPr>
          <p:cNvPr id="2" name="그림 1" descr="텍스트, 도표, 스크린샷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07A6E73-AC3C-AF29-A934-CA768E61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9" y="1910489"/>
            <a:ext cx="11733146" cy="438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5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7649-73CD-48A2-6580-3B2966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A4AAA8-63B7-9585-1B40-E30C143BE7AB}"/>
              </a:ext>
            </a:extLst>
          </p:cNvPr>
          <p:cNvGrpSpPr/>
          <p:nvPr/>
        </p:nvGrpSpPr>
        <p:grpSpPr>
          <a:xfrm>
            <a:off x="8941051" y="6419334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0757D10-A140-B7D6-FA29-F31ACFE6DC7E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A25A3156-5928-E0F0-A79B-7AD875200018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36" y="1963728"/>
            <a:ext cx="4113947" cy="4541520"/>
          </a:xfrm>
          <a:prstGeom prst="rect">
            <a:avLst/>
          </a:prstGeom>
        </p:spPr>
      </p:pic>
      <p:sp>
        <p:nvSpPr>
          <p:cNvPr id="10" name="직사각형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49299"/>
            <a:ext cx="4923696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61617"/>
            <a:ext cx="4923696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7536" y="1422047"/>
            <a:ext cx="527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UART_tx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동작 알고리즘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0411" y="3235433"/>
            <a:ext cx="5568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 , START, DATA, STOP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으로 </a:t>
            </a: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state 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구성</a:t>
            </a:r>
            <a:endParaRPr lang="en-US" altLang="ko-KR" sz="20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endParaRPr lang="en-US" altLang="ko-KR" sz="20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endParaRPr lang="en-US" altLang="ko-KR" sz="20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 state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에서 </a:t>
            </a: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count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하며 </a:t>
            </a: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 bit data 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송신</a:t>
            </a:r>
            <a:endParaRPr lang="en-US" altLang="ko-KR" sz="20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91AFFA3-22DF-E3B8-C1F9-3FD872E2A1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49B532-F7B3-675B-26A1-534E1FE2597A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CBE388-3F45-9D02-0921-1BB48D6243F0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40541E-0754-B3DD-BF14-7B4A57B99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69A167-1408-2F62-F7A6-3C9B9AE070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58DC0E-06C0-FD18-CC5B-978093287B9F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Distance Mode</a:t>
            </a:r>
          </a:p>
        </p:txBody>
      </p:sp>
    </p:spTree>
    <p:extLst>
      <p:ext uri="{BB962C8B-B14F-4D97-AF65-F5344CB8AC3E}">
        <p14:creationId xmlns:p14="http://schemas.microsoft.com/office/powerpoint/2010/main" val="64106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7649-73CD-48A2-6580-3B2966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A4AAA8-63B7-9585-1B40-E30C143BE7AB}"/>
              </a:ext>
            </a:extLst>
          </p:cNvPr>
          <p:cNvGrpSpPr/>
          <p:nvPr/>
        </p:nvGrpSpPr>
        <p:grpSpPr>
          <a:xfrm>
            <a:off x="8941051" y="6419334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0757D10-A140-B7D6-FA29-F31ACFE6DC7E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A25A3156-5928-E0F0-A79B-7AD875200018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49299"/>
            <a:ext cx="4923696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자유형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61617"/>
            <a:ext cx="4923696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536" y="1422047"/>
            <a:ext cx="527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UART_rx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동작 알고리즘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6053" y="3061093"/>
            <a:ext cx="5385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 , START, DATA, STOP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으로 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state 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구성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 state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에서 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baud rate pulse count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하며 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 </a:t>
            </a:r>
            <a:r>
              <a:rPr lang="en-US" altLang="ko-KR" sz="12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 bit data 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수신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67" y="1982436"/>
            <a:ext cx="3868173" cy="46469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080F27F-1DB8-2B4E-0350-B612917C1D3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FB65FB-2AD4-F466-D4C5-CCB139D2CD8C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9E5F15-9D92-7D30-1613-32A366ADBFFB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ADA536-8E29-46B7-9C65-7C1B731E04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1B2E2D-9630-4C94-538C-4676960010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36F421-D29D-5CA4-270E-5540845F2120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Distance Mode</a:t>
            </a:r>
          </a:p>
        </p:txBody>
      </p:sp>
    </p:spTree>
    <p:extLst>
      <p:ext uri="{BB962C8B-B14F-4D97-AF65-F5344CB8AC3E}">
        <p14:creationId xmlns:p14="http://schemas.microsoft.com/office/powerpoint/2010/main" val="2183248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7649-73CD-48A2-6580-3B2966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A4AAA8-63B7-9585-1B40-E30C143BE7AB}"/>
              </a:ext>
            </a:extLst>
          </p:cNvPr>
          <p:cNvGrpSpPr/>
          <p:nvPr/>
        </p:nvGrpSpPr>
        <p:grpSpPr>
          <a:xfrm>
            <a:off x="8941051" y="6419334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0757D10-A140-B7D6-FA29-F31ACFE6DC7E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A25A3156-5928-E0F0-A79B-7AD875200018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64" y="1879773"/>
            <a:ext cx="6135810" cy="4767643"/>
          </a:xfrm>
          <a:prstGeom prst="rect">
            <a:avLst/>
          </a:prstGeom>
        </p:spPr>
      </p:pic>
      <p:sp>
        <p:nvSpPr>
          <p:cNvPr id="10" name="직사각형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49299"/>
            <a:ext cx="6898800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자유형 1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61617"/>
            <a:ext cx="6898800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536" y="1422047"/>
            <a:ext cx="527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FIFO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동작 알고리즘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10264" y="2160189"/>
            <a:ext cx="35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sz="2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enable = 0,</a:t>
            </a:r>
            <a:br>
              <a:rPr lang="en-US" altLang="ko-KR" sz="2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Read enable = 1 </a:t>
            </a:r>
            <a:r>
              <a:rPr lang="ko-KR" altLang="en-US" sz="2000" dirty="0">
                <a:solidFill>
                  <a:schemeClr val="accent2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 경우</a:t>
            </a:r>
            <a:endParaRPr lang="en-US" altLang="ko-KR" sz="2000" dirty="0">
              <a:solidFill>
                <a:schemeClr val="accent2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10264" y="3560149"/>
            <a:ext cx="35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enable = 1,</a:t>
            </a:r>
            <a:b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Read enable = 0 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 경우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10264" y="4935965"/>
            <a:ext cx="3528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Write enable = 1,</a:t>
            </a:r>
            <a:b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Read enable = 1 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 경우</a:t>
            </a:r>
            <a:endParaRPr lang="en-US" altLang="ko-KR" sz="20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45E62B-E4F8-7A79-BFE8-DB714C5746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DB444B-5D1F-58D5-FF43-CE950A8D0AF6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C42FAC-B3E7-D53A-A64B-8CBAC74FB1E6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2FA982-EA69-E2B0-C1B2-3A6F8D421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78921-ABD2-9B55-6C2C-D8A231B524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E72D10-16FD-8598-EFF0-8F95660CC629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Distance Mode</a:t>
            </a:r>
          </a:p>
        </p:txBody>
      </p:sp>
    </p:spTree>
    <p:extLst>
      <p:ext uri="{BB962C8B-B14F-4D97-AF65-F5344CB8AC3E}">
        <p14:creationId xmlns:p14="http://schemas.microsoft.com/office/powerpoint/2010/main" val="1029242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B2ABC-8970-3C23-A5A7-1F440F8EC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9E4604-B1E7-4623-1AC3-665C48340A4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86" b="5100"/>
          <a:stretch/>
        </p:blipFill>
        <p:spPr>
          <a:xfrm>
            <a:off x="788093" y="1883517"/>
            <a:ext cx="4160426" cy="475054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0064399-D7EE-5794-EFE2-BBB5BB0BEBF5}"/>
              </a:ext>
            </a:extLst>
          </p:cNvPr>
          <p:cNvGrpSpPr/>
          <p:nvPr/>
        </p:nvGrpSpPr>
        <p:grpSpPr>
          <a:xfrm>
            <a:off x="8941051" y="6417978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1B0E092-2AF4-5E25-52C2-67FDF5812001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64568E8A-2B09-4FB4-02D3-6BC0E0F822EB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0548EE-66B1-9731-CD0F-0743C383A9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49299"/>
            <a:ext cx="5154427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67FA22B3-3339-C528-364D-B0B61B922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61617"/>
            <a:ext cx="5154427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A6788-97CB-3BD9-204B-DB9F9E80FE72}"/>
              </a:ext>
            </a:extLst>
          </p:cNvPr>
          <p:cNvSpPr txBox="1"/>
          <p:nvPr/>
        </p:nvSpPr>
        <p:spPr>
          <a:xfrm>
            <a:off x="527536" y="1422047"/>
            <a:ext cx="527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Ultrasonic_CU</a:t>
            </a:r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동작 알고리즘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CAD96C-B3BF-A2E0-3B2A-F296B4312AEA}"/>
              </a:ext>
            </a:extLst>
          </p:cNvPr>
          <p:cNvSpPr txBox="1"/>
          <p:nvPr/>
        </p:nvSpPr>
        <p:spPr>
          <a:xfrm>
            <a:off x="5605755" y="1908739"/>
            <a:ext cx="564191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 : count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==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S_COUNT</a:t>
            </a:r>
            <a:b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START state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이동</a:t>
            </a:r>
            <a:endParaRPr lang="en-US" altLang="ko-KR" sz="20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sz="28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START : count==T_COUNT</a:t>
            </a:r>
            <a:b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     WAIT state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이동</a:t>
            </a:r>
            <a:endParaRPr lang="en-US" altLang="ko-KR" sz="20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endParaRPr lang="en-US" altLang="ko-KR" sz="24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WAIT : 1) echo</a:t>
            </a:r>
            <a:b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        READ state 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이동</a:t>
            </a: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/>
            </a:r>
            <a:b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   2) count==W_COUNT</a:t>
            </a:r>
            <a:b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        IDLE state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이동</a:t>
            </a:r>
            <a:endParaRPr lang="en-US" altLang="ko-KR" sz="20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sz="24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READ : !echo</a:t>
            </a:r>
            <a:b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	    IDLE state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이동 </a:t>
            </a:r>
            <a:r>
              <a:rPr lang="en-US" altLang="ko-KR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&amp; distance </a:t>
            </a:r>
            <a:r>
              <a:rPr lang="ko-KR" altLang="en-US" sz="20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계산</a:t>
            </a:r>
            <a:endParaRPr lang="en-US" altLang="ko-KR" sz="20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16CB6F4-4D88-38B9-DEA6-F39A84EFD8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C06F54-FAEE-3E99-7289-F79D8344FF37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F47772-CA3C-C616-E1ED-DE0F6B4FFCA0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331492-244A-2A48-273C-56F29365F18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8F8A009-E996-E173-56DD-1D685565B4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CE1A83-2BBB-ED9E-2A5E-BC2CC4EFB70F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Distance Mode</a:t>
            </a:r>
          </a:p>
        </p:txBody>
      </p:sp>
    </p:spTree>
    <p:extLst>
      <p:ext uri="{BB962C8B-B14F-4D97-AF65-F5344CB8AC3E}">
        <p14:creationId xmlns:p14="http://schemas.microsoft.com/office/powerpoint/2010/main" val="2276422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1EDC38-66DE-7AE3-B1C0-D534B38AF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14"/>
            <a:ext cx="12192000" cy="6858000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D43AF0-2F8D-F194-C6AB-7448912FDE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3625009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AB042-3F74-C8ED-98CE-6E755CC743DE}"/>
              </a:ext>
            </a:extLst>
          </p:cNvPr>
          <p:cNvSpPr txBox="1"/>
          <p:nvPr/>
        </p:nvSpPr>
        <p:spPr>
          <a:xfrm>
            <a:off x="327625" y="886210"/>
            <a:ext cx="295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33F63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Contents</a:t>
            </a:r>
            <a:endParaRPr lang="ko-KR" altLang="en-US" sz="3200" dirty="0">
              <a:solidFill>
                <a:srgbClr val="033F63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AF64CE-095F-B4F9-E602-4C50BD73B7F2}"/>
              </a:ext>
            </a:extLst>
          </p:cNvPr>
          <p:cNvSpPr/>
          <p:nvPr/>
        </p:nvSpPr>
        <p:spPr>
          <a:xfrm>
            <a:off x="4658616" y="1013344"/>
            <a:ext cx="3186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1. Introduction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9D1733B-B6F9-1712-64BB-47E4DBD1D3AE}"/>
              </a:ext>
            </a:extLst>
          </p:cNvPr>
          <p:cNvSpPr/>
          <p:nvPr/>
        </p:nvSpPr>
        <p:spPr>
          <a:xfrm>
            <a:off x="7932313" y="1022041"/>
            <a:ext cx="4259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2. Function Definition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CBFFC2-1D8B-26E2-A656-A202776BF8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31511" y="1470986"/>
            <a:ext cx="792000" cy="88184"/>
          </a:xfrm>
          <a:prstGeom prst="rect">
            <a:avLst/>
          </a:prstGeom>
          <a:solidFill>
            <a:srgbClr val="033F6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cxnSp>
        <p:nvCxnSpPr>
          <p:cNvPr id="11" name="직선 연결선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658616" y="1375255"/>
            <a:ext cx="718169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1D6575-CFD9-0AA4-23B1-9329EF634E3F}"/>
              </a:ext>
            </a:extLst>
          </p:cNvPr>
          <p:cNvSpPr/>
          <p:nvPr/>
        </p:nvSpPr>
        <p:spPr>
          <a:xfrm>
            <a:off x="4658616" y="2954615"/>
            <a:ext cx="3186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3. Detailed Design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56" name="직선 연결선 5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658616" y="3319306"/>
            <a:ext cx="718169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4658616" y="5522940"/>
            <a:ext cx="718169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740680" y="1470985"/>
            <a:ext cx="1134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목적</a:t>
            </a:r>
            <a:endParaRPr lang="en-US" altLang="ko-KR" sz="14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Spec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87B9F65-E820-F172-0ECB-23457DC550E8}"/>
              </a:ext>
            </a:extLst>
          </p:cNvPr>
          <p:cNvSpPr/>
          <p:nvPr/>
        </p:nvSpPr>
        <p:spPr>
          <a:xfrm>
            <a:off x="7932313" y="2960740"/>
            <a:ext cx="3470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4. Simulation(Verification)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87B9F65-E820-F172-0ECB-23457DC550E8}"/>
              </a:ext>
            </a:extLst>
          </p:cNvPr>
          <p:cNvSpPr/>
          <p:nvPr/>
        </p:nvSpPr>
        <p:spPr>
          <a:xfrm>
            <a:off x="4658616" y="5161298"/>
            <a:ext cx="52639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5. Operation Video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87B9F65-E820-F172-0ECB-23457DC550E8}"/>
              </a:ext>
            </a:extLst>
          </p:cNvPr>
          <p:cNvSpPr/>
          <p:nvPr/>
        </p:nvSpPr>
        <p:spPr>
          <a:xfrm>
            <a:off x="7932313" y="5169726"/>
            <a:ext cx="1913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6. Conclusion</a:t>
            </a:r>
            <a:endParaRPr lang="ko-KR" altLang="en-US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063596" y="1470985"/>
            <a:ext cx="1858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모드 별 기능 정의</a:t>
            </a:r>
            <a:endParaRPr lang="en-US" altLang="ko-KR" sz="14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740680" y="3426993"/>
            <a:ext cx="5018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전체 </a:t>
            </a:r>
            <a:r>
              <a:rPr lang="en-US" altLang="ko-KR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system block diagram</a:t>
            </a:r>
          </a:p>
          <a:p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기능별 </a:t>
            </a:r>
            <a:r>
              <a:rPr lang="en-US" altLang="ko-KR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block diagram</a:t>
            </a:r>
          </a:p>
          <a:p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기능별 </a:t>
            </a:r>
            <a:r>
              <a:rPr lang="en-US" altLang="ko-KR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FSM/ASM </a:t>
            </a:r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차트</a:t>
            </a:r>
          </a:p>
          <a:p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핵심 기능 코드 및 부가 설명</a:t>
            </a:r>
            <a:endParaRPr lang="en-US" altLang="ko-KR" sz="14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063596" y="3426993"/>
            <a:ext cx="3142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각 기능 별 검증</a:t>
            </a:r>
            <a:endParaRPr lang="en-US" altLang="ko-KR" sz="14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시뮬레이션</a:t>
            </a:r>
            <a:endParaRPr lang="en-US" altLang="ko-KR" sz="14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740680" y="5609348"/>
            <a:ext cx="1134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동작 영상</a:t>
            </a:r>
            <a:endParaRPr lang="en-US" altLang="ko-KR" sz="14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063596" y="5609348"/>
            <a:ext cx="164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Troubleshooting</a:t>
            </a:r>
            <a:r>
              <a:rPr lang="ko-KR" altLang="en-US" sz="1400" dirty="0">
                <a:solidFill>
                  <a:srgbClr val="FFFFFF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역할 분담</a:t>
            </a:r>
            <a:endParaRPr lang="en-US" altLang="ko-KR" sz="1400" dirty="0">
              <a:solidFill>
                <a:srgbClr val="FFFFFF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000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BD40-32F8-2DE1-A097-1FFF6247A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97CF8D-F222-ECD4-3CA8-77FCA58D9D8B}"/>
              </a:ext>
            </a:extLst>
          </p:cNvPr>
          <p:cNvGrpSpPr/>
          <p:nvPr/>
        </p:nvGrpSpPr>
        <p:grpSpPr>
          <a:xfrm>
            <a:off x="8941051" y="6418995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377737A-17EB-D3AA-59FF-1AB65D3B2D19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0257215-49C0-0026-2672-837B72C2DFC5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208C8B6-527B-490B-52DF-8B864D877C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49299"/>
            <a:ext cx="5154427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>
            <a:extLst>
              <a:ext uri="{FF2B5EF4-FFF2-40B4-BE49-F238E27FC236}">
                <a16:creationId xmlns:a16="http://schemas.microsoft.com/office/drawing/2014/main" id="{33DCE6C7-F3BF-0660-C83E-A6C9F8A99E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61617"/>
            <a:ext cx="5154427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6AD64-A90E-5DBC-8142-34A6AB556EC4}"/>
              </a:ext>
            </a:extLst>
          </p:cNvPr>
          <p:cNvSpPr txBox="1"/>
          <p:nvPr/>
        </p:nvSpPr>
        <p:spPr>
          <a:xfrm>
            <a:off x="527536" y="1422047"/>
            <a:ext cx="527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Distance </a:t>
            </a:r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동작 알고리즘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909608-91F3-1BA6-9BD8-AC45FDC0BA8C}"/>
              </a:ext>
            </a:extLst>
          </p:cNvPr>
          <p:cNvSpPr txBox="1"/>
          <p:nvPr/>
        </p:nvSpPr>
        <p:spPr>
          <a:xfrm>
            <a:off x="5662896" y="2025871"/>
            <a:ext cx="655631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조건</a:t>
            </a:r>
            <a:endParaRPr lang="en-US" altLang="ko-KR" sz="2400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r>
              <a:rPr lang="en-US" altLang="ko-KR" dirty="0" err="1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rx_done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&amp;&amp; </a:t>
            </a:r>
            <a:r>
              <a:rPr lang="en-US" altLang="ko-KR" dirty="0" err="1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rx_data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== “r” &amp;&amp; !</a:t>
            </a:r>
            <a:r>
              <a:rPr lang="en-US" altLang="ko-KR" dirty="0" err="1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tx_done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&amp;&amp; </a:t>
            </a:r>
            <a:r>
              <a:rPr lang="en-US" altLang="ko-KR" dirty="0" err="1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tx_empty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Pretendard SemiBold" panose="00000800000000000000" pitchFamily="50" charset="-127"/>
              <a:buChar char="‣"/>
            </a:pP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000" b="1" dirty="0" err="1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</a:t>
            </a:r>
            <a:r>
              <a:rPr lang="en-US" altLang="ko-KR" sz="2000" b="1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: 0~7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C02EB8-69EC-B414-0867-BE974141B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30" y="2398666"/>
            <a:ext cx="4914878" cy="3492900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DD465F4F-D54C-052D-60A0-C01B78ACFD7E}"/>
              </a:ext>
            </a:extLst>
          </p:cNvPr>
          <p:cNvGrpSpPr/>
          <p:nvPr/>
        </p:nvGrpSpPr>
        <p:grpSpPr>
          <a:xfrm>
            <a:off x="5538814" y="4145116"/>
            <a:ext cx="7427655" cy="1390517"/>
            <a:chOff x="5596563" y="3439391"/>
            <a:chExt cx="7427655" cy="1390517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F35F414-1587-23C5-1901-D8E1DFDD3ED6}"/>
                </a:ext>
              </a:extLst>
            </p:cNvPr>
            <p:cNvGrpSpPr/>
            <p:nvPr/>
          </p:nvGrpSpPr>
          <p:grpSpPr>
            <a:xfrm>
              <a:off x="5596563" y="3439391"/>
              <a:ext cx="7427655" cy="1390517"/>
              <a:chOff x="5645387" y="5043539"/>
              <a:chExt cx="7427655" cy="139051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390DFFC-CF8A-494C-93BA-8FAEC556B6CE}"/>
                  </a:ext>
                </a:extLst>
              </p:cNvPr>
              <p:cNvSpPr txBox="1"/>
              <p:nvPr/>
            </p:nvSpPr>
            <p:spPr>
              <a:xfrm>
                <a:off x="11183282" y="5617864"/>
                <a:ext cx="188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stop</a:t>
                </a:r>
                <a:endPara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294DFF1-F840-1E0A-638C-16166C53FF2B}"/>
                  </a:ext>
                </a:extLst>
              </p:cNvPr>
              <p:cNvSpPr txBox="1"/>
              <p:nvPr/>
            </p:nvSpPr>
            <p:spPr>
              <a:xfrm>
                <a:off x="11136325" y="5043539"/>
                <a:ext cx="18897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rPr>
                  <a:t>16 tick</a:t>
                </a:r>
                <a:endParaRPr lang="ko-KR" altLang="en-US" sz="1600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endParaRPr>
              </a:p>
            </p:txBody>
          </p:sp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FE7B9F0E-8FDA-FA29-518B-ADCA6CD4310E}"/>
                  </a:ext>
                </a:extLst>
              </p:cNvPr>
              <p:cNvGrpSpPr/>
              <p:nvPr/>
            </p:nvGrpSpPr>
            <p:grpSpPr>
              <a:xfrm>
                <a:off x="5645387" y="5043539"/>
                <a:ext cx="6491401" cy="1390517"/>
                <a:chOff x="5645387" y="5043539"/>
                <a:chExt cx="6491401" cy="1390517"/>
              </a:xfrm>
            </p:grpSpPr>
            <p:sp>
              <p:nvSpPr>
                <p:cNvPr id="20" name="순서도: 준비 19">
                  <a:extLst>
                    <a:ext uri="{FF2B5EF4-FFF2-40B4-BE49-F238E27FC236}">
                      <a16:creationId xmlns:a16="http://schemas.microsoft.com/office/drawing/2014/main" id="{C35EF745-909B-A50B-F6C4-935E35C7E6E3}"/>
                    </a:ext>
                  </a:extLst>
                </p:cNvPr>
                <p:cNvSpPr/>
                <p:nvPr/>
              </p:nvSpPr>
              <p:spPr>
                <a:xfrm>
                  <a:off x="6876631" y="6012748"/>
                  <a:ext cx="519404" cy="415212"/>
                </a:xfrm>
                <a:prstGeom prst="flowChartPreparation">
                  <a:avLst/>
                </a:prstGeom>
                <a:solidFill>
                  <a:schemeClr val="bg1"/>
                </a:solidFill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21" name="순서도: 준비 20">
                  <a:extLst>
                    <a:ext uri="{FF2B5EF4-FFF2-40B4-BE49-F238E27FC236}">
                      <a16:creationId xmlns:a16="http://schemas.microsoft.com/office/drawing/2014/main" id="{F42182D4-1641-9177-4053-3396F9FA44BB}"/>
                    </a:ext>
                  </a:extLst>
                </p:cNvPr>
                <p:cNvSpPr/>
                <p:nvPr/>
              </p:nvSpPr>
              <p:spPr>
                <a:xfrm>
                  <a:off x="7427736" y="6012748"/>
                  <a:ext cx="519404" cy="415212"/>
                </a:xfrm>
                <a:prstGeom prst="flowChartPreparation">
                  <a:avLst/>
                </a:prstGeom>
                <a:solidFill>
                  <a:schemeClr val="bg1"/>
                </a:solidFill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23" name="순서도: 준비 22">
                  <a:extLst>
                    <a:ext uri="{FF2B5EF4-FFF2-40B4-BE49-F238E27FC236}">
                      <a16:creationId xmlns:a16="http://schemas.microsoft.com/office/drawing/2014/main" id="{F4FE5DAC-D4D8-C440-6DD0-6D35FD386801}"/>
                    </a:ext>
                  </a:extLst>
                </p:cNvPr>
                <p:cNvSpPr/>
                <p:nvPr/>
              </p:nvSpPr>
              <p:spPr>
                <a:xfrm>
                  <a:off x="7978841" y="6012748"/>
                  <a:ext cx="519404" cy="415212"/>
                </a:xfrm>
                <a:prstGeom prst="flowChartPreparation">
                  <a:avLst/>
                </a:prstGeom>
                <a:solidFill>
                  <a:schemeClr val="bg1"/>
                </a:solidFill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24" name="순서도: 준비 23">
                  <a:extLst>
                    <a:ext uri="{FF2B5EF4-FFF2-40B4-BE49-F238E27FC236}">
                      <a16:creationId xmlns:a16="http://schemas.microsoft.com/office/drawing/2014/main" id="{45DFC0DC-C9AF-5674-263A-22CDEF68D963}"/>
                    </a:ext>
                  </a:extLst>
                </p:cNvPr>
                <p:cNvSpPr/>
                <p:nvPr/>
              </p:nvSpPr>
              <p:spPr>
                <a:xfrm>
                  <a:off x="8529946" y="6012748"/>
                  <a:ext cx="519404" cy="415212"/>
                </a:xfrm>
                <a:prstGeom prst="flowChartPreparation">
                  <a:avLst/>
                </a:prstGeom>
                <a:solidFill>
                  <a:schemeClr val="bg1"/>
                </a:solidFill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25" name="순서도: 준비 24">
                  <a:extLst>
                    <a:ext uri="{FF2B5EF4-FFF2-40B4-BE49-F238E27FC236}">
                      <a16:creationId xmlns:a16="http://schemas.microsoft.com/office/drawing/2014/main" id="{A51C2F6D-8D84-E31E-8D36-48E36A6372E6}"/>
                    </a:ext>
                  </a:extLst>
                </p:cNvPr>
                <p:cNvSpPr/>
                <p:nvPr/>
              </p:nvSpPr>
              <p:spPr>
                <a:xfrm>
                  <a:off x="9060731" y="6012748"/>
                  <a:ext cx="519404" cy="415212"/>
                </a:xfrm>
                <a:prstGeom prst="flowChartPreparation">
                  <a:avLst/>
                </a:prstGeom>
                <a:solidFill>
                  <a:schemeClr val="bg1"/>
                </a:solidFill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26" name="순서도: 준비 25">
                  <a:extLst>
                    <a:ext uri="{FF2B5EF4-FFF2-40B4-BE49-F238E27FC236}">
                      <a16:creationId xmlns:a16="http://schemas.microsoft.com/office/drawing/2014/main" id="{A028489C-4EB7-597D-AA99-CFFE531978F2}"/>
                    </a:ext>
                  </a:extLst>
                </p:cNvPr>
                <p:cNvSpPr/>
                <p:nvPr/>
              </p:nvSpPr>
              <p:spPr>
                <a:xfrm>
                  <a:off x="9611836" y="6012748"/>
                  <a:ext cx="519404" cy="415212"/>
                </a:xfrm>
                <a:prstGeom prst="flowChartPreparation">
                  <a:avLst/>
                </a:prstGeom>
                <a:solidFill>
                  <a:schemeClr val="bg1"/>
                </a:solidFill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27" name="순서도: 준비 26">
                  <a:extLst>
                    <a:ext uri="{FF2B5EF4-FFF2-40B4-BE49-F238E27FC236}">
                      <a16:creationId xmlns:a16="http://schemas.microsoft.com/office/drawing/2014/main" id="{7E089D13-FBE8-1C51-7960-3737D8BDDAC5}"/>
                    </a:ext>
                  </a:extLst>
                </p:cNvPr>
                <p:cNvSpPr/>
                <p:nvPr/>
              </p:nvSpPr>
              <p:spPr>
                <a:xfrm>
                  <a:off x="10154917" y="6012748"/>
                  <a:ext cx="519404" cy="415212"/>
                </a:xfrm>
                <a:prstGeom prst="flowChartPreparation">
                  <a:avLst/>
                </a:prstGeom>
                <a:solidFill>
                  <a:schemeClr val="bg1"/>
                </a:solidFill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28" name="순서도: 준비 27">
                  <a:extLst>
                    <a:ext uri="{FF2B5EF4-FFF2-40B4-BE49-F238E27FC236}">
                      <a16:creationId xmlns:a16="http://schemas.microsoft.com/office/drawing/2014/main" id="{6F2E89BE-6A61-4EF5-B48E-5441DB181F15}"/>
                    </a:ext>
                  </a:extLst>
                </p:cNvPr>
                <p:cNvSpPr/>
                <p:nvPr/>
              </p:nvSpPr>
              <p:spPr>
                <a:xfrm>
                  <a:off x="10697998" y="6012748"/>
                  <a:ext cx="519404" cy="415212"/>
                </a:xfrm>
                <a:prstGeom prst="flowChartPreparation">
                  <a:avLst/>
                </a:prstGeom>
                <a:solidFill>
                  <a:schemeClr val="bg1"/>
                </a:solidFill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BEE9B559-1BFD-8FCC-3D7A-09DC89F75105}"/>
                    </a:ext>
                  </a:extLst>
                </p:cNvPr>
                <p:cNvCxnSpPr>
                  <a:stCxn id="28" idx="3"/>
                </p:cNvCxnSpPr>
                <p:nvPr/>
              </p:nvCxnSpPr>
              <p:spPr>
                <a:xfrm flipV="1">
                  <a:off x="11217402" y="6012748"/>
                  <a:ext cx="126711" cy="207606"/>
                </a:xfrm>
                <a:prstGeom prst="line">
                  <a:avLst/>
                </a:prstGeom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B0E3A629-356A-675F-049D-02CA8B4B67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331921" y="6012748"/>
                  <a:ext cx="732063" cy="0"/>
                </a:xfrm>
                <a:prstGeom prst="line">
                  <a:avLst/>
                </a:prstGeom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26E1ABDA-506C-D2EB-48E1-1D80F789F74B}"/>
                    </a:ext>
                  </a:extLst>
                </p:cNvPr>
                <p:cNvCxnSpPr/>
                <p:nvPr/>
              </p:nvCxnSpPr>
              <p:spPr>
                <a:xfrm flipV="1">
                  <a:off x="6740165" y="6226450"/>
                  <a:ext cx="126711" cy="207606"/>
                </a:xfrm>
                <a:prstGeom prst="line">
                  <a:avLst/>
                </a:prstGeom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직선 연결선 37">
                  <a:extLst>
                    <a:ext uri="{FF2B5EF4-FFF2-40B4-BE49-F238E27FC236}">
                      <a16:creationId xmlns:a16="http://schemas.microsoft.com/office/drawing/2014/main" id="{21A855A5-A9A9-159B-B56C-F1971CC054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4224" y="6427960"/>
                  <a:ext cx="382037" cy="0"/>
                </a:xfrm>
                <a:prstGeom prst="line">
                  <a:avLst/>
                </a:prstGeom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87CBD4E8-0BCC-63B2-C341-07AA4B02D5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64224" y="6012748"/>
                  <a:ext cx="6096" cy="421308"/>
                </a:xfrm>
                <a:prstGeom prst="line">
                  <a:avLst/>
                </a:prstGeom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A865A3E0-E8F3-FDFD-32E1-060E2C3527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45387" y="6012748"/>
                  <a:ext cx="732063" cy="0"/>
                </a:xfrm>
                <a:prstGeom prst="line">
                  <a:avLst/>
                </a:prstGeom>
                <a:ln w="28575">
                  <a:solidFill>
                    <a:srgbClr val="033F6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75CF4A7-9E5E-4EBF-3A24-71A2BF6CFEB4}"/>
                    </a:ext>
                  </a:extLst>
                </p:cNvPr>
                <p:cNvSpPr txBox="1"/>
                <p:nvPr/>
              </p:nvSpPr>
              <p:spPr>
                <a:xfrm>
                  <a:off x="6976214" y="6035688"/>
                  <a:ext cx="1889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0</a:t>
                  </a:r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E18FB2-8A36-9DA8-A34C-FCC4F980AAF0}"/>
                    </a:ext>
                  </a:extLst>
                </p:cNvPr>
                <p:cNvSpPr txBox="1"/>
                <p:nvPr/>
              </p:nvSpPr>
              <p:spPr>
                <a:xfrm>
                  <a:off x="7556168" y="6035688"/>
                  <a:ext cx="1889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1</a:t>
                  </a:r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EB347F9-9296-9707-6A62-1DEAA9F291E5}"/>
                    </a:ext>
                  </a:extLst>
                </p:cNvPr>
                <p:cNvSpPr txBox="1"/>
                <p:nvPr/>
              </p:nvSpPr>
              <p:spPr>
                <a:xfrm>
                  <a:off x="8080103" y="6035688"/>
                  <a:ext cx="1889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2</a:t>
                  </a:r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EBC7A7F6-C30F-6C56-6903-974DA8C7DFDD}"/>
                    </a:ext>
                  </a:extLst>
                </p:cNvPr>
                <p:cNvSpPr txBox="1"/>
                <p:nvPr/>
              </p:nvSpPr>
              <p:spPr>
                <a:xfrm>
                  <a:off x="8620015" y="6035688"/>
                  <a:ext cx="1889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3</a:t>
                  </a:r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84FC11B-131C-78BB-362E-930E11DCF4C9}"/>
                    </a:ext>
                  </a:extLst>
                </p:cNvPr>
                <p:cNvSpPr txBox="1"/>
                <p:nvPr/>
              </p:nvSpPr>
              <p:spPr>
                <a:xfrm>
                  <a:off x="9143368" y="6035688"/>
                  <a:ext cx="1889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4</a:t>
                  </a:r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1936879-3CB6-71A9-B962-0AAC161C07D0}"/>
                    </a:ext>
                  </a:extLst>
                </p:cNvPr>
                <p:cNvSpPr txBox="1"/>
                <p:nvPr/>
              </p:nvSpPr>
              <p:spPr>
                <a:xfrm>
                  <a:off x="9704764" y="6035688"/>
                  <a:ext cx="1889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5</a:t>
                  </a:r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61F78BA8-A006-5CAF-CF8C-2372776A0824}"/>
                    </a:ext>
                  </a:extLst>
                </p:cNvPr>
                <p:cNvSpPr txBox="1"/>
                <p:nvPr/>
              </p:nvSpPr>
              <p:spPr>
                <a:xfrm>
                  <a:off x="10247028" y="6035688"/>
                  <a:ext cx="18897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6</a:t>
                  </a:r>
                  <a:endParaRPr lang="ko-KR" altLang="en-US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46998ED-10F9-8E76-E2DB-FE8316A7AFB9}"/>
                    </a:ext>
                  </a:extLst>
                </p:cNvPr>
                <p:cNvSpPr txBox="1"/>
                <p:nvPr/>
              </p:nvSpPr>
              <p:spPr>
                <a:xfrm>
                  <a:off x="6231811" y="5617864"/>
                  <a:ext cx="188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start</a:t>
                  </a:r>
                  <a:endParaRPr lang="ko-KR" altLang="en-US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id="{6500CFEE-566D-AE95-F811-A606A8852D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5242" y="5369252"/>
                  <a:ext cx="0" cy="248612"/>
                </a:xfrm>
                <a:prstGeom prst="straightConnector1">
                  <a:avLst/>
                </a:prstGeom>
                <a:ln>
                  <a:solidFill>
                    <a:srgbClr val="033F63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73240BB-A1F4-182F-7D53-1F3C65E4D988}"/>
                    </a:ext>
                  </a:extLst>
                </p:cNvPr>
                <p:cNvSpPr txBox="1"/>
                <p:nvPr/>
              </p:nvSpPr>
              <p:spPr>
                <a:xfrm>
                  <a:off x="6182437" y="5043539"/>
                  <a:ext cx="188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16 tick</a:t>
                  </a:r>
                  <a:endParaRPr lang="ko-KR" altLang="en-US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96B1A16B-1AA2-A143-3353-6567B9FB2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1509130" y="5369252"/>
                  <a:ext cx="0" cy="248612"/>
                </a:xfrm>
                <a:prstGeom prst="straightConnector1">
                  <a:avLst/>
                </a:prstGeom>
                <a:ln>
                  <a:solidFill>
                    <a:srgbClr val="033F63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왼쪽 중괄호 62">
                  <a:extLst>
                    <a:ext uri="{FF2B5EF4-FFF2-40B4-BE49-F238E27FC236}">
                      <a16:creationId xmlns:a16="http://schemas.microsoft.com/office/drawing/2014/main" id="{0D39D622-CB2E-5EA4-8A9D-56C5EB4E1318}"/>
                    </a:ext>
                  </a:extLst>
                </p:cNvPr>
                <p:cNvSpPr/>
                <p:nvPr/>
              </p:nvSpPr>
              <p:spPr>
                <a:xfrm rot="5400000">
                  <a:off x="8802269" y="3632520"/>
                  <a:ext cx="415213" cy="4011970"/>
                </a:xfrm>
                <a:prstGeom prst="leftBrace">
                  <a:avLst>
                    <a:gd name="adj1" fmla="val 8333"/>
                    <a:gd name="adj2" fmla="val 50253"/>
                  </a:avLst>
                </a:prstGeom>
                <a:ln>
                  <a:solidFill>
                    <a:srgbClr val="033F63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48C49D9-F433-FD6D-E3A2-B16DA3C6E112}"/>
                    </a:ext>
                  </a:extLst>
                </p:cNvPr>
                <p:cNvSpPr txBox="1"/>
                <p:nvPr/>
              </p:nvSpPr>
              <p:spPr>
                <a:xfrm>
                  <a:off x="8348642" y="5043539"/>
                  <a:ext cx="188976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>
                      <a:latin typeface="Pretendard SemiBold" panose="02000703000000020004" pitchFamily="50" charset="-127"/>
                      <a:ea typeface="Pretendard SemiBold" panose="02000703000000020004" pitchFamily="50" charset="-127"/>
                      <a:cs typeface="Pretendard SemiBold" panose="02000703000000020004" pitchFamily="50" charset="-127"/>
                    </a:rPr>
                    <a:t>16 tick x 8</a:t>
                  </a:r>
                  <a:endParaRPr lang="ko-KR" altLang="en-US" sz="1600" dirty="0">
                    <a:latin typeface="Pretendard SemiBold" panose="02000703000000020004" pitchFamily="50" charset="-127"/>
                    <a:ea typeface="Pretendard SemiBold" panose="02000703000000020004" pitchFamily="50" charset="-127"/>
                    <a:cs typeface="Pretendard SemiBold" panose="02000703000000020004" pitchFamily="50" charset="-127"/>
                  </a:endParaRPr>
                </a:p>
              </p:txBody>
            </p:sp>
          </p:grp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8F8F085-4C77-E7E2-0172-910EA308ACD3}"/>
                </a:ext>
              </a:extLst>
            </p:cNvPr>
            <p:cNvSpPr txBox="1"/>
            <p:nvPr/>
          </p:nvSpPr>
          <p:spPr>
            <a:xfrm>
              <a:off x="10763214" y="4438243"/>
              <a:ext cx="1889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7</a:t>
              </a:r>
              <a:endPara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DEDC34-6C77-7A1F-C045-46E8FC0110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0F2B05-0B8D-248F-2DEF-3A34C0333F08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C3D0009-03C2-EAD8-771E-65430464BB12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9095B4-AEFA-CDF8-BA8E-2CF1DEF95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CAB2FF-2E84-EC21-77F3-C3B975F3DA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82B5FD-8B52-9142-2BD3-DE42A79C41E6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Distance Mode</a:t>
            </a:r>
          </a:p>
        </p:txBody>
      </p:sp>
    </p:spTree>
    <p:extLst>
      <p:ext uri="{BB962C8B-B14F-4D97-AF65-F5344CB8AC3E}">
        <p14:creationId xmlns:p14="http://schemas.microsoft.com/office/powerpoint/2010/main" val="3172281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F7476-7623-4786-D014-FCF8D5F94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2A56C854-E86E-EDBB-5EB8-419F2927DC06}"/>
              </a:ext>
            </a:extLst>
          </p:cNvPr>
          <p:cNvGrpSpPr/>
          <p:nvPr/>
        </p:nvGrpSpPr>
        <p:grpSpPr>
          <a:xfrm>
            <a:off x="8941051" y="6418995"/>
            <a:ext cx="3250949" cy="439092"/>
            <a:chOff x="8941051" y="6427960"/>
            <a:chExt cx="3250949" cy="439092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8CFC581-09FD-1D3F-C479-A5F4C982FADA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각 삼각형 40">
              <a:extLst>
                <a:ext uri="{FF2B5EF4-FFF2-40B4-BE49-F238E27FC236}">
                  <a16:creationId xmlns:a16="http://schemas.microsoft.com/office/drawing/2014/main" id="{1A904D5C-AEF7-1971-FF3A-28331CE97746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979566" y="2058106"/>
            <a:ext cx="2979648" cy="3329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HDT11_Module</a:t>
            </a: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endParaRPr lang="ko-KR" altLang="en-US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48551" y="2805451"/>
            <a:ext cx="930127" cy="530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UART CU</a:t>
            </a:r>
            <a:endParaRPr lang="ko-KR" altLang="en-US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15217" y="3194517"/>
            <a:ext cx="1348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led[15:0]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15217" y="4368779"/>
            <a:ext cx="1101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fnd</a:t>
            </a:r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[7:0]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15217" y="4753351"/>
            <a:ext cx="1701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fnd_font</a:t>
            </a:r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[3:0]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8792502" y="4410927"/>
            <a:ext cx="808892" cy="501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FND CU</a:t>
            </a:r>
            <a:endParaRPr lang="ko-KR" altLang="en-US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508491" y="2817073"/>
            <a:ext cx="1199763" cy="501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10us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tick gen</a:t>
            </a:r>
            <a:endParaRPr lang="ko-KR" altLang="en-US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787020" y="3609427"/>
            <a:ext cx="808892" cy="4971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HDT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CU</a:t>
            </a:r>
            <a:endParaRPr lang="ko-KR" altLang="en-US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072892" y="4499429"/>
            <a:ext cx="1631767" cy="3890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DEBOUNCE</a:t>
            </a:r>
            <a:endParaRPr lang="ko-KR" altLang="en-US" sz="14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762880" y="2058106"/>
            <a:ext cx="5609493" cy="3329354"/>
            <a:chOff x="1019907" y="2845777"/>
            <a:chExt cx="5609493" cy="3329354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1019907" y="3387969"/>
              <a:ext cx="1113692" cy="228600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PC</a:t>
              </a: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471822" y="2845777"/>
              <a:ext cx="4157578" cy="33293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UART_Module</a:t>
              </a:r>
              <a:endPara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  <a:p>
              <a:pPr algn="ctr"/>
              <a:endPara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67725" y="3754748"/>
              <a:ext cx="465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rx</a:t>
              </a:r>
              <a:endPara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42646" y="4998548"/>
              <a:ext cx="465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tx</a:t>
              </a:r>
              <a:endParaRPr lang="ko-KR" altLang="en-US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3638324" y="3692685"/>
              <a:ext cx="738554" cy="54517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tx</a:t>
              </a:r>
              <a:endPara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638324" y="4853381"/>
              <a:ext cx="738554" cy="54517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rx</a:t>
              </a:r>
              <a:endPara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5117541" y="3692684"/>
              <a:ext cx="882689" cy="54517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FIFO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tx</a:t>
              </a:r>
              <a:endPara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5133862" y="4853380"/>
              <a:ext cx="866368" cy="54517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FIFO</a:t>
              </a:r>
            </a:p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rx</a:t>
              </a:r>
              <a:endParaRPr lang="ko-KR" altLang="en-US" sz="14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675322" y="4166854"/>
              <a:ext cx="810694" cy="7327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Pretendard SemiBold" panose="02000703000000020004" pitchFamily="50" charset="-127"/>
                  <a:ea typeface="Pretendard SemiBold" panose="02000703000000020004" pitchFamily="50" charset="-127"/>
                  <a:cs typeface="Pretendard SemiBold" panose="02000703000000020004" pitchFamily="50" charset="-127"/>
                </a:rPr>
                <a:t>Baud tick gen</a:t>
              </a:r>
              <a:endParaRPr lang="ko-KR" altLang="en-US" sz="11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4007601" y="4278979"/>
              <a:ext cx="0" cy="50847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20" idx="3"/>
            </p:cNvCxnSpPr>
            <p:nvPr/>
          </p:nvCxnSpPr>
          <p:spPr>
            <a:xfrm>
              <a:off x="3486016" y="4533215"/>
              <a:ext cx="52158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17" idx="3"/>
              <a:endCxn id="19" idx="1"/>
            </p:cNvCxnSpPr>
            <p:nvPr/>
          </p:nvCxnSpPr>
          <p:spPr>
            <a:xfrm flipV="1">
              <a:off x="4376878" y="5125970"/>
              <a:ext cx="75698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8" idx="1"/>
              <a:endCxn id="16" idx="3"/>
            </p:cNvCxnSpPr>
            <p:nvPr/>
          </p:nvCxnSpPr>
          <p:spPr>
            <a:xfrm flipH="1">
              <a:off x="4376878" y="3965274"/>
              <a:ext cx="74066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5567046" y="4278979"/>
              <a:ext cx="0" cy="5744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>
              <a:stCxn id="16" idx="1"/>
            </p:cNvCxnSpPr>
            <p:nvPr/>
          </p:nvCxnSpPr>
          <p:spPr>
            <a:xfrm flipH="1" flipV="1">
              <a:off x="2192215" y="3955951"/>
              <a:ext cx="1446109" cy="9324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/>
            <p:cNvCxnSpPr/>
            <p:nvPr/>
          </p:nvCxnSpPr>
          <p:spPr>
            <a:xfrm>
              <a:off x="2192215" y="5183214"/>
              <a:ext cx="1444400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801020" y="4395543"/>
            <a:ext cx="1098751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RData</a:t>
            </a:r>
            <a:r>
              <a:rPr lang="en-US" altLang="ko-KR" sz="105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[7:0]</a:t>
            </a:r>
          </a:p>
        </p:txBody>
      </p:sp>
      <p:cxnSp>
        <p:nvCxnSpPr>
          <p:cNvPr id="60" name="꺾인 연결선 59"/>
          <p:cNvCxnSpPr>
            <a:stCxn id="19" idx="3"/>
          </p:cNvCxnSpPr>
          <p:nvPr/>
        </p:nvCxnSpPr>
        <p:spPr>
          <a:xfrm flipV="1">
            <a:off x="5743203" y="3253120"/>
            <a:ext cx="1505348" cy="10851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29" idx="2"/>
          </p:cNvCxnSpPr>
          <p:nvPr/>
        </p:nvCxnSpPr>
        <p:spPr>
          <a:xfrm flipH="1">
            <a:off x="9108372" y="3318263"/>
            <a:ext cx="1" cy="3043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21" idx="2"/>
            <a:endCxn id="30" idx="1"/>
          </p:cNvCxnSpPr>
          <p:nvPr/>
        </p:nvCxnSpPr>
        <p:spPr>
          <a:xfrm rot="16200000" flipH="1">
            <a:off x="7989511" y="3060511"/>
            <a:ext cx="521612" cy="107340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956511" y="5550630"/>
            <a:ext cx="139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start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65915" y="5550629"/>
            <a:ext cx="1395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stop</a:t>
            </a:r>
          </a:p>
        </p:txBody>
      </p:sp>
      <p:cxnSp>
        <p:nvCxnSpPr>
          <p:cNvPr id="75" name="꺾인 연결선 74"/>
          <p:cNvCxnSpPr/>
          <p:nvPr/>
        </p:nvCxnSpPr>
        <p:spPr>
          <a:xfrm flipV="1">
            <a:off x="7713614" y="3999781"/>
            <a:ext cx="1084370" cy="499648"/>
          </a:xfrm>
          <a:prstGeom prst="bentConnector3">
            <a:avLst>
              <a:gd name="adj1" fmla="val 2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 flipH="1">
            <a:off x="9108371" y="4108615"/>
            <a:ext cx="1" cy="3043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7248551" y="5387460"/>
            <a:ext cx="0" cy="226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8131201" y="5387460"/>
            <a:ext cx="0" cy="2260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cxnSpLocks/>
            <a:endCxn id="22" idx="1"/>
          </p:cNvCxnSpPr>
          <p:nvPr/>
        </p:nvCxnSpPr>
        <p:spPr>
          <a:xfrm>
            <a:off x="9959213" y="3348406"/>
            <a:ext cx="256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9967505" y="4534042"/>
            <a:ext cx="2560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9959213" y="4912117"/>
            <a:ext cx="2560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flipH="1">
            <a:off x="6372373" y="3056047"/>
            <a:ext cx="6071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139511" y="2632600"/>
            <a:ext cx="1044537" cy="26161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loop_back</a:t>
            </a:r>
            <a:endParaRPr lang="en-US" altLang="ko-KR" sz="105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0718025-6719-4CC7-DB49-6D719B98DC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28630" y="1564650"/>
            <a:ext cx="10934740" cy="4586739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A7AE2F-1461-E643-4723-E1B0112DE8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C43CD9-07A0-2D63-EB18-58E0A1BF515C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F00FA4-EEF1-A8B2-879E-2E1A04C71C11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A8A7D9-7268-58E2-F1A9-5872C4B8D4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D3389F-A123-2751-F343-CA5C59EFCF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496A21-1258-48F8-E49C-9BF549419CDE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Distance Mode</a:t>
            </a:r>
          </a:p>
        </p:txBody>
      </p:sp>
    </p:spTree>
    <p:extLst>
      <p:ext uri="{BB962C8B-B14F-4D97-AF65-F5344CB8AC3E}">
        <p14:creationId xmlns:p14="http://schemas.microsoft.com/office/powerpoint/2010/main" val="426259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D7869-2A4D-D5DB-6BB7-F292C1C86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89297"/>
          <a:stretch/>
        </p:blipFill>
        <p:spPr>
          <a:xfrm>
            <a:off x="508987" y="2268815"/>
            <a:ext cx="10826659" cy="34960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48629"/>
          <a:stretch/>
        </p:blipFill>
        <p:spPr>
          <a:xfrm>
            <a:off x="479469" y="760925"/>
            <a:ext cx="10826659" cy="1337525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713842" y="4959258"/>
            <a:ext cx="1155700" cy="3619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217130" y="4475036"/>
            <a:ext cx="1480752" cy="387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START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350480" y="5765554"/>
            <a:ext cx="1257300" cy="3619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WAIT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140036" y="5648079"/>
            <a:ext cx="1402599" cy="596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SYNC_LOW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140036" y="4357102"/>
            <a:ext cx="1402599" cy="596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SYNC_HIGH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563126" y="4453202"/>
            <a:ext cx="1239926" cy="3873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63126" y="5844871"/>
            <a:ext cx="1277563" cy="3531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TRAN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933528" y="5001632"/>
            <a:ext cx="1277563" cy="3651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STOP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675641" y="5012264"/>
            <a:ext cx="788905" cy="3651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DO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6689" y="1834387"/>
            <a:ext cx="904586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92389" y="1834386"/>
            <a:ext cx="1052368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START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52422" y="1834541"/>
            <a:ext cx="845460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WAIT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14040" y="1658896"/>
            <a:ext cx="924215" cy="581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SYNCLOW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l="26143" t="52241" r="35041" b="16783"/>
          <a:stretch/>
        </p:blipFill>
        <p:spPr>
          <a:xfrm>
            <a:off x="7931337" y="2342607"/>
            <a:ext cx="4202546" cy="72677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810413" y="1654276"/>
            <a:ext cx="906896" cy="581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SYNCHIGH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13894" y="1798454"/>
            <a:ext cx="997125" cy="401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088496" y="1807410"/>
            <a:ext cx="992072" cy="401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TRAN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600419" y="1798454"/>
            <a:ext cx="864382" cy="4017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STOP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531070" y="1812305"/>
            <a:ext cx="775058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오른쪽 중괄호 6"/>
          <p:cNvSpPr/>
          <p:nvPr/>
        </p:nvSpPr>
        <p:spPr>
          <a:xfrm rot="5400000">
            <a:off x="7560438" y="-131964"/>
            <a:ext cx="258618" cy="378151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48132" y="4270855"/>
            <a:ext cx="1910307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TRIGGER==1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759025" y="862387"/>
            <a:ext cx="0" cy="5979127"/>
          </a:xfrm>
          <a:prstGeom prst="line">
            <a:avLst/>
          </a:prstGeom>
          <a:ln w="349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420164" y="2725135"/>
            <a:ext cx="1243037" cy="38792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출력모드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890552" y="2725135"/>
            <a:ext cx="1243037" cy="38792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입력모드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075802" y="5310212"/>
            <a:ext cx="865590" cy="3194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18ms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410557" y="6184881"/>
            <a:ext cx="865590" cy="2934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30us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809931" y="5107546"/>
            <a:ext cx="1378434" cy="490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&gt;=20us&amp;&amp;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Dht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==1</a:t>
            </a:r>
            <a:endParaRPr lang="ko-KR" altLang="en-US" sz="16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456766" y="3912669"/>
            <a:ext cx="1429973" cy="490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&gt;=20us&amp;&amp;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Dht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==0</a:t>
            </a:r>
            <a:endParaRPr lang="ko-KR" altLang="en-US" sz="16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553528" y="5340939"/>
            <a:ext cx="1380000" cy="490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&gt;=20us&amp;&amp;</a:t>
            </a: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Dht</a:t>
            </a:r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==1</a:t>
            </a:r>
            <a:endParaRPr lang="ko-KR" altLang="en-US" sz="16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1" name="오른쪽 화살표 70"/>
          <p:cNvSpPr/>
          <p:nvPr/>
        </p:nvSpPr>
        <p:spPr>
          <a:xfrm rot="5400000">
            <a:off x="6917485" y="5213558"/>
            <a:ext cx="899551" cy="27802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2" name="오른쪽 화살표 71"/>
          <p:cNvSpPr/>
          <p:nvPr/>
        </p:nvSpPr>
        <p:spPr>
          <a:xfrm rot="19921967">
            <a:off x="1788263" y="4798977"/>
            <a:ext cx="477496" cy="18729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3" name="오른쪽 화살표 72"/>
          <p:cNvSpPr/>
          <p:nvPr/>
        </p:nvSpPr>
        <p:spPr>
          <a:xfrm rot="5400000">
            <a:off x="2712713" y="5177040"/>
            <a:ext cx="846853" cy="27802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4" name="오른쪽 화살표 73"/>
          <p:cNvSpPr/>
          <p:nvPr/>
        </p:nvSpPr>
        <p:spPr>
          <a:xfrm>
            <a:off x="3640529" y="5885697"/>
            <a:ext cx="477496" cy="18729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5" name="오른쪽 화살표 74"/>
          <p:cNvSpPr/>
          <p:nvPr/>
        </p:nvSpPr>
        <p:spPr>
          <a:xfrm rot="16200000">
            <a:off x="4260248" y="5171852"/>
            <a:ext cx="637635" cy="27802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5599712" y="4521123"/>
            <a:ext cx="906336" cy="27802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9" name="오른쪽 화살표 78"/>
          <p:cNvSpPr/>
          <p:nvPr/>
        </p:nvSpPr>
        <p:spPr>
          <a:xfrm rot="682537">
            <a:off x="7863697" y="4632866"/>
            <a:ext cx="1358531" cy="23999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0" name="오른쪽 화살표 79"/>
          <p:cNvSpPr/>
          <p:nvPr/>
        </p:nvSpPr>
        <p:spPr>
          <a:xfrm rot="16200000">
            <a:off x="6614301" y="5186845"/>
            <a:ext cx="899551" cy="27802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 rot="641936">
            <a:off x="7816582" y="4254791"/>
            <a:ext cx="1796791" cy="336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BIT_CNT==40</a:t>
            </a:r>
            <a:endParaRPr lang="ko-KR" altLang="en-US" sz="16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2" name="오른쪽 화살표 81"/>
          <p:cNvSpPr/>
          <p:nvPr/>
        </p:nvSpPr>
        <p:spPr>
          <a:xfrm>
            <a:off x="10244825" y="5087300"/>
            <a:ext cx="397082" cy="22291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3" name="왼쪽으로 구부러진 화살표 82"/>
          <p:cNvSpPr/>
          <p:nvPr/>
        </p:nvSpPr>
        <p:spPr>
          <a:xfrm rot="5400000">
            <a:off x="5299007" y="900401"/>
            <a:ext cx="1334373" cy="10471394"/>
          </a:xfrm>
          <a:prstGeom prst="curvedLeftArrow">
            <a:avLst>
              <a:gd name="adj1" fmla="val 20273"/>
              <a:gd name="adj2" fmla="val 50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474144" y="6331587"/>
            <a:ext cx="1554429" cy="336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STOP_TRIG</a:t>
            </a:r>
            <a:endParaRPr lang="ko-KR" altLang="en-US" sz="16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6" name="왼쪽으로 구부러진 화살표 85"/>
          <p:cNvSpPr/>
          <p:nvPr/>
        </p:nvSpPr>
        <p:spPr>
          <a:xfrm rot="5588208" flipH="1">
            <a:off x="6385412" y="-263551"/>
            <a:ext cx="1127307" cy="8493846"/>
          </a:xfrm>
          <a:prstGeom prst="curvedLeftArrow">
            <a:avLst>
              <a:gd name="adj1" fmla="val 20273"/>
              <a:gd name="adj2" fmla="val 50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2217130" y="3527491"/>
            <a:ext cx="922988" cy="336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10s</a:t>
            </a:r>
            <a:endParaRPr lang="ko-KR" altLang="en-US" sz="16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A0C9EB-A516-D6E5-B064-7FA7434E67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"/>
            <a:ext cx="12192000" cy="529752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DBA383-5903-0010-34FB-EA823E12F8B3}"/>
              </a:ext>
            </a:extLst>
          </p:cNvPr>
          <p:cNvSpPr/>
          <p:nvPr/>
        </p:nvSpPr>
        <p:spPr>
          <a:xfrm>
            <a:off x="1390411" y="80793"/>
            <a:ext cx="5324154" cy="30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C961CD-96C1-00C2-0CDF-38C330C3FC03}"/>
              </a:ext>
            </a:extLst>
          </p:cNvPr>
          <p:cNvSpPr/>
          <p:nvPr/>
        </p:nvSpPr>
        <p:spPr>
          <a:xfrm>
            <a:off x="616139" y="20615"/>
            <a:ext cx="1329933" cy="385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ADE08C-48E5-4A7B-CEE5-9C9E341AA0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526511"/>
            <a:ext cx="12192000" cy="91772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6077223-640B-9843-ACC6-84F6994BC8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164297"/>
            <a:ext cx="101707" cy="287505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8D7515-468A-AD7A-5188-25FFECA4C783}"/>
              </a:ext>
            </a:extLst>
          </p:cNvPr>
          <p:cNvSpPr txBox="1"/>
          <p:nvPr/>
        </p:nvSpPr>
        <p:spPr>
          <a:xfrm>
            <a:off x="4021036" y="80793"/>
            <a:ext cx="6096000" cy="30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Humidity / Temperature Mode</a:t>
            </a:r>
          </a:p>
        </p:txBody>
      </p:sp>
    </p:spTree>
    <p:extLst>
      <p:ext uri="{BB962C8B-B14F-4D97-AF65-F5344CB8AC3E}">
        <p14:creationId xmlns:p14="http://schemas.microsoft.com/office/powerpoint/2010/main" val="5028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CA866-38F6-3701-C935-DA51D2E70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AFC076D-D0EC-8014-9045-E1D8C22E6621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815006D-BEAB-A6EF-ABA6-E4158BFC5408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D1200189-C3D1-B3C8-BC4D-D7E44B5AB85F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97C2B9-28F7-F3D5-B1D7-5638A1E02979}"/>
              </a:ext>
            </a:extLst>
          </p:cNvPr>
          <p:cNvSpPr/>
          <p:nvPr/>
        </p:nvSpPr>
        <p:spPr>
          <a:xfrm>
            <a:off x="495060" y="979498"/>
            <a:ext cx="2793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>
                <a:solidFill>
                  <a:srgbClr val="006B9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패리티비트</a:t>
            </a:r>
            <a:r>
              <a:rPr lang="ko-KR" altLang="en-US" sz="3200" dirty="0">
                <a:solidFill>
                  <a:srgbClr val="006B9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7F5F2C-5555-C501-DE41-C29619AA55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605"/>
          <a:stretch/>
        </p:blipFill>
        <p:spPr>
          <a:xfrm>
            <a:off x="642842" y="4006002"/>
            <a:ext cx="9059762" cy="24219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328984-838E-E351-4CA0-F264950CE1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59" t="41367" r="30717" b="49621"/>
          <a:stretch/>
        </p:blipFill>
        <p:spPr>
          <a:xfrm>
            <a:off x="7837447" y="2056823"/>
            <a:ext cx="3711711" cy="1501126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F9D95B1-BF95-63F8-157D-5A62F274B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42" y="1648112"/>
            <a:ext cx="5328101" cy="229050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35DF813-9E45-A664-5B15-90F3A772F3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73306B-15CB-F7BB-38F9-20B0021A23C5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F819D0-7D63-0D5B-7701-72C9E60509A4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139F1C-AC67-8FEF-5365-9E7A18FC3E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A4CA0F-D0AC-4938-EE70-3DB5781303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45DD2-63B1-C503-9867-9F8E0A904DC2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Humidity / Temperature Mode</a:t>
            </a:r>
          </a:p>
        </p:txBody>
      </p:sp>
    </p:spTree>
    <p:extLst>
      <p:ext uri="{BB962C8B-B14F-4D97-AF65-F5344CB8AC3E}">
        <p14:creationId xmlns:p14="http://schemas.microsoft.com/office/powerpoint/2010/main" val="3511357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2F584-1C07-D5F0-4B61-108E15DD0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10922D7-BE57-F9EF-49F3-0EEF30468CD6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C35E27F-8DFC-EC19-265F-FCBDBCBE81E5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5" name="직각 삼각형 4">
              <a:extLst>
                <a:ext uri="{FF2B5EF4-FFF2-40B4-BE49-F238E27FC236}">
                  <a16:creationId xmlns:a16="http://schemas.microsoft.com/office/drawing/2014/main" id="{CBE2A149-E817-E24F-9E14-FDFA87564361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19B91A-5D28-486B-31DA-1355BB98FCFD}"/>
              </a:ext>
            </a:extLst>
          </p:cNvPr>
          <p:cNvSpPr/>
          <p:nvPr/>
        </p:nvSpPr>
        <p:spPr>
          <a:xfrm>
            <a:off x="495060" y="1005881"/>
            <a:ext cx="27930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006B99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터미널 출력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32F6E6-7F79-7226-66D9-C18780148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8" y="1778030"/>
            <a:ext cx="7039577" cy="351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64C6AD-A6D7-86C6-0120-4E5B609F2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29" y="2181303"/>
            <a:ext cx="11910572" cy="35031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39EED0D-3DDC-8894-AA25-E743126EBDAD}"/>
              </a:ext>
            </a:extLst>
          </p:cNvPr>
          <p:cNvSpPr/>
          <p:nvPr/>
        </p:nvSpPr>
        <p:spPr>
          <a:xfrm>
            <a:off x="1264918" y="2711267"/>
            <a:ext cx="9457403" cy="336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If Data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가 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FF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이면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,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ERROR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문구 저장 </a:t>
            </a:r>
            <a:r>
              <a:rPr lang="en-US" altLang="ko-KR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else  hum: _%, temp: _` </a:t>
            </a:r>
            <a:r>
              <a:rPr lang="ko-KR" altLang="en-US" sz="20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문구 저장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D5239DC-F5D8-476C-69A9-5F06069F9520}"/>
              </a:ext>
            </a:extLst>
          </p:cNvPr>
          <p:cNvSpPr/>
          <p:nvPr/>
        </p:nvSpPr>
        <p:spPr>
          <a:xfrm>
            <a:off x="842707" y="4774928"/>
            <a:ext cx="1155700" cy="3619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F0DBDB-0585-4227-A793-AD968AC2C9B8}"/>
              </a:ext>
            </a:extLst>
          </p:cNvPr>
          <p:cNvSpPr/>
          <p:nvPr/>
        </p:nvSpPr>
        <p:spPr>
          <a:xfrm>
            <a:off x="167128" y="3728153"/>
            <a:ext cx="1671196" cy="336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UART_tx</a:t>
            </a:r>
            <a:endParaRPr lang="ko-KR" altLang="en-US" sz="2000" dirty="0">
              <a:solidFill>
                <a:schemeClr val="tx1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E3B0F1F6-48F5-564D-3B72-2B73FD2918C9}"/>
              </a:ext>
            </a:extLst>
          </p:cNvPr>
          <p:cNvSpPr/>
          <p:nvPr/>
        </p:nvSpPr>
        <p:spPr>
          <a:xfrm>
            <a:off x="4416238" y="4728865"/>
            <a:ext cx="1480752" cy="387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START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C7E6900-C084-4687-28BB-C02F71FBE1F3}"/>
              </a:ext>
            </a:extLst>
          </p:cNvPr>
          <p:cNvSpPr/>
          <p:nvPr/>
        </p:nvSpPr>
        <p:spPr>
          <a:xfrm>
            <a:off x="6509938" y="4713643"/>
            <a:ext cx="1204904" cy="387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E6B8C9D-7822-093C-B094-8614A588B22F}"/>
              </a:ext>
            </a:extLst>
          </p:cNvPr>
          <p:cNvSpPr/>
          <p:nvPr/>
        </p:nvSpPr>
        <p:spPr>
          <a:xfrm>
            <a:off x="2553320" y="4749528"/>
            <a:ext cx="1249970" cy="387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SEND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CD8A007C-FB7E-C6FD-0E66-C4FD11D28539}"/>
              </a:ext>
            </a:extLst>
          </p:cNvPr>
          <p:cNvSpPr/>
          <p:nvPr/>
        </p:nvSpPr>
        <p:spPr>
          <a:xfrm>
            <a:off x="10005391" y="4713643"/>
            <a:ext cx="1249970" cy="3873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STOP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A2C73A6-A63E-E0CE-A264-59BEFDD81159}"/>
              </a:ext>
            </a:extLst>
          </p:cNvPr>
          <p:cNvSpPr/>
          <p:nvPr/>
        </p:nvSpPr>
        <p:spPr>
          <a:xfrm>
            <a:off x="1233387" y="4243877"/>
            <a:ext cx="1910307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TRIGGER==1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9" name="오른쪽 화살표 71">
            <a:extLst>
              <a:ext uri="{FF2B5EF4-FFF2-40B4-BE49-F238E27FC236}">
                <a16:creationId xmlns:a16="http://schemas.microsoft.com/office/drawing/2014/main" id="{3500A3B7-278A-0BF8-426F-14A82F496EB2}"/>
              </a:ext>
            </a:extLst>
          </p:cNvPr>
          <p:cNvSpPr/>
          <p:nvPr/>
        </p:nvSpPr>
        <p:spPr>
          <a:xfrm>
            <a:off x="2037115" y="4849556"/>
            <a:ext cx="477496" cy="18729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554085-AE41-CFCA-944F-DF28B5F42CD5}"/>
              </a:ext>
            </a:extLst>
          </p:cNvPr>
          <p:cNvSpPr/>
          <p:nvPr/>
        </p:nvSpPr>
        <p:spPr>
          <a:xfrm>
            <a:off x="3686916" y="4243877"/>
            <a:ext cx="901574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TICK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1" name="오른쪽 화살표 71">
            <a:extLst>
              <a:ext uri="{FF2B5EF4-FFF2-40B4-BE49-F238E27FC236}">
                <a16:creationId xmlns:a16="http://schemas.microsoft.com/office/drawing/2014/main" id="{A09B37EA-5881-85DD-CEE8-290003542FA1}"/>
              </a:ext>
            </a:extLst>
          </p:cNvPr>
          <p:cNvSpPr/>
          <p:nvPr/>
        </p:nvSpPr>
        <p:spPr>
          <a:xfrm>
            <a:off x="3864146" y="4828893"/>
            <a:ext cx="477496" cy="18729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2" name="오른쪽 화살표 71">
            <a:extLst>
              <a:ext uri="{FF2B5EF4-FFF2-40B4-BE49-F238E27FC236}">
                <a16:creationId xmlns:a16="http://schemas.microsoft.com/office/drawing/2014/main" id="{10244CA8-C04D-B368-31F8-A29DFABABA39}"/>
              </a:ext>
            </a:extLst>
          </p:cNvPr>
          <p:cNvSpPr/>
          <p:nvPr/>
        </p:nvSpPr>
        <p:spPr>
          <a:xfrm>
            <a:off x="5937747" y="4813671"/>
            <a:ext cx="477496" cy="187294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2045ADD-88BC-BB67-52C4-F829D79D967E}"/>
              </a:ext>
            </a:extLst>
          </p:cNvPr>
          <p:cNvSpPr/>
          <p:nvPr/>
        </p:nvSpPr>
        <p:spPr>
          <a:xfrm>
            <a:off x="5674801" y="4243877"/>
            <a:ext cx="1450810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TICK==16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5" name="오른쪽 화살표 71">
            <a:extLst>
              <a:ext uri="{FF2B5EF4-FFF2-40B4-BE49-F238E27FC236}">
                <a16:creationId xmlns:a16="http://schemas.microsoft.com/office/drawing/2014/main" id="{29EEFEE8-CA97-44AB-2C00-7DF6574781CA}"/>
              </a:ext>
            </a:extLst>
          </p:cNvPr>
          <p:cNvSpPr/>
          <p:nvPr/>
        </p:nvSpPr>
        <p:spPr>
          <a:xfrm>
            <a:off x="8410167" y="4825172"/>
            <a:ext cx="1485899" cy="21167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3A8C9FB-3385-026D-0292-06E75CDD0CF3}"/>
              </a:ext>
            </a:extLst>
          </p:cNvPr>
          <p:cNvSpPr/>
          <p:nvPr/>
        </p:nvSpPr>
        <p:spPr>
          <a:xfrm>
            <a:off x="6412071" y="5205111"/>
            <a:ext cx="1480589" cy="578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Tx = </a:t>
            </a:r>
            <a:r>
              <a:rPr lang="en-US" altLang="ko-KR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data_out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[</a:t>
            </a:r>
            <a:r>
              <a:rPr lang="en-US" altLang="ko-KR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]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7" name="화살표: 원형 56">
            <a:extLst>
              <a:ext uri="{FF2B5EF4-FFF2-40B4-BE49-F238E27FC236}">
                <a16:creationId xmlns:a16="http://schemas.microsoft.com/office/drawing/2014/main" id="{14007267-32FC-F4A2-11B2-A654DA6FEE0E}"/>
              </a:ext>
            </a:extLst>
          </p:cNvPr>
          <p:cNvSpPr/>
          <p:nvPr/>
        </p:nvSpPr>
        <p:spPr>
          <a:xfrm rot="15015830" flipV="1">
            <a:off x="7564047" y="4748726"/>
            <a:ext cx="657225" cy="708625"/>
          </a:xfrm>
          <a:prstGeom prst="circular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712891-61EC-5F90-0CBD-533E19814C02}"/>
              </a:ext>
            </a:extLst>
          </p:cNvPr>
          <p:cNvSpPr/>
          <p:nvPr/>
        </p:nvSpPr>
        <p:spPr>
          <a:xfrm>
            <a:off x="8307172" y="4243878"/>
            <a:ext cx="1581157" cy="4775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TICK==16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BIT_CNT==8</a:t>
            </a:r>
            <a:endParaRPr lang="ko-KR" altLang="en-US" sz="1600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8CA8E9B-2AB1-077F-9094-EADBF7309ED3}"/>
              </a:ext>
            </a:extLst>
          </p:cNvPr>
          <p:cNvSpPr/>
          <p:nvPr/>
        </p:nvSpPr>
        <p:spPr>
          <a:xfrm>
            <a:off x="5755895" y="5876258"/>
            <a:ext cx="3111679" cy="373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</a:t>
            </a:r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= 8*R_CNT+BIT_CNT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0" name="화살표: 위로 구부러짐 59">
            <a:extLst>
              <a:ext uri="{FF2B5EF4-FFF2-40B4-BE49-F238E27FC236}">
                <a16:creationId xmlns:a16="http://schemas.microsoft.com/office/drawing/2014/main" id="{BC9B5A61-F5B0-032A-BE73-4C4C72B62131}"/>
              </a:ext>
            </a:extLst>
          </p:cNvPr>
          <p:cNvSpPr/>
          <p:nvPr/>
        </p:nvSpPr>
        <p:spPr>
          <a:xfrm flipH="1">
            <a:off x="2933290" y="5279673"/>
            <a:ext cx="7905751" cy="1189423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1" name="화살표: 위로 구부러짐 60">
            <a:extLst>
              <a:ext uri="{FF2B5EF4-FFF2-40B4-BE49-F238E27FC236}">
                <a16:creationId xmlns:a16="http://schemas.microsoft.com/office/drawing/2014/main" id="{B91EF919-FE1B-819C-469F-D302D7DC1AE8}"/>
              </a:ext>
            </a:extLst>
          </p:cNvPr>
          <p:cNvSpPr/>
          <p:nvPr/>
        </p:nvSpPr>
        <p:spPr>
          <a:xfrm flipH="1">
            <a:off x="1132241" y="5239326"/>
            <a:ext cx="1809748" cy="4117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4F0E9C32-BCBC-35B1-42A7-3F3DFAC214DF}"/>
              </a:ext>
            </a:extLst>
          </p:cNvPr>
          <p:cNvSpPr/>
          <p:nvPr/>
        </p:nvSpPr>
        <p:spPr>
          <a:xfrm>
            <a:off x="1206758" y="5766026"/>
            <a:ext cx="1726532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R_CNT==20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F332887-AD1C-0ADD-82FF-4BA94CEC4C1E}"/>
              </a:ext>
            </a:extLst>
          </p:cNvPr>
          <p:cNvSpPr/>
          <p:nvPr/>
        </p:nvSpPr>
        <p:spPr>
          <a:xfrm>
            <a:off x="3616237" y="6373998"/>
            <a:ext cx="1450810" cy="3879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TICK==16</a:t>
            </a:r>
            <a:endParaRPr lang="ko-KR" altLang="en-US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D4A3D7-40F9-DD99-CAE9-97356CD1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3B767D-50B9-7283-64E1-32F6BD11DDB7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Detailed Design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EE0D61-AAF3-41CA-0A0E-761378DC3B71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C8681C-EE4D-79CD-9F78-1CCB8D1927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F12292-8545-6744-26B9-DF1BE72619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C465B4-36EF-504E-8C93-6FAA90796F08}"/>
              </a:ext>
            </a:extLst>
          </p:cNvPr>
          <p:cNvSpPr txBox="1"/>
          <p:nvPr/>
        </p:nvSpPr>
        <p:spPr>
          <a:xfrm>
            <a:off x="4021036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Humidity / Temperature Mode</a:t>
            </a:r>
          </a:p>
        </p:txBody>
      </p:sp>
    </p:spTree>
    <p:extLst>
      <p:ext uri="{BB962C8B-B14F-4D97-AF65-F5344CB8AC3E}">
        <p14:creationId xmlns:p14="http://schemas.microsoft.com/office/powerpoint/2010/main" val="393557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652D-A865-57C9-B684-48EAB945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760300-6038-FF5A-A93A-64DEFBD4B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ACC77-7559-74A6-6D55-5BE279F5CE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905B77-4AB5-76AF-F865-7C6220F7A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80548" y="1700140"/>
            <a:ext cx="6816538" cy="3424121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BA8AE-4573-91C8-40F1-F7AFF03BFFAA}"/>
              </a:ext>
            </a:extLst>
          </p:cNvPr>
          <p:cNvSpPr txBox="1"/>
          <p:nvPr/>
        </p:nvSpPr>
        <p:spPr>
          <a:xfrm>
            <a:off x="2680548" y="2950535"/>
            <a:ext cx="6816538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7F7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 Simulation</a:t>
            </a:r>
          </a:p>
        </p:txBody>
      </p:sp>
    </p:spTree>
    <p:extLst>
      <p:ext uri="{BB962C8B-B14F-4D97-AF65-F5344CB8AC3E}">
        <p14:creationId xmlns:p14="http://schemas.microsoft.com/office/powerpoint/2010/main" val="4086438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EAB3C-51B1-D2DD-02B1-B98E9AC01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6492A3B-9CCF-77CD-ECDA-48D543980D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409DD7-A50F-637E-9C57-80C2FF6FE29E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BECBE8F-49FC-BB2C-80FE-75736240533C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156ED62-44FB-857D-90BE-CE76A15F93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CDE67A2-B8B3-FE80-18ED-0A3FB8FE9A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0DB3E6A-8119-2621-C6DC-C4CB4C67ABAF}"/>
              </a:ext>
            </a:extLst>
          </p:cNvPr>
          <p:cNvGrpSpPr/>
          <p:nvPr/>
        </p:nvGrpSpPr>
        <p:grpSpPr>
          <a:xfrm>
            <a:off x="9157494" y="6588368"/>
            <a:ext cx="3034506" cy="266960"/>
            <a:chOff x="9157494" y="6600092"/>
            <a:chExt cx="3034506" cy="2669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59142B-3A61-AD71-0154-24B795A33AB1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B26E536B-7997-96B7-F7AD-38538290CFE6}"/>
                </a:ext>
              </a:extLst>
            </p:cNvPr>
            <p:cNvSpPr/>
            <p:nvPr/>
          </p:nvSpPr>
          <p:spPr>
            <a:xfrm>
              <a:off x="9157494" y="6600092"/>
              <a:ext cx="326590" cy="26696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9E7E0F65-6E28-E4A9-8A86-A2FA399BA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06" y="1602836"/>
            <a:ext cx="11180967" cy="50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7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816A4-B892-0D72-0C13-0590ED990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9FC62CE-9146-F13E-3423-B19429F56A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E55CBF9-3514-7448-BA3C-5A0EBA1422E9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B8FCD4-0947-5A5A-7848-0CA9466DF82A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7618E85-9E58-A2C4-D1B7-FD9745D815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DB2DB0F-3210-F31B-53C9-971C4F4FB0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B1FF0D4-25C0-D194-2106-0D776A4F5E5A}"/>
              </a:ext>
            </a:extLst>
          </p:cNvPr>
          <p:cNvGrpSpPr/>
          <p:nvPr/>
        </p:nvGrpSpPr>
        <p:grpSpPr>
          <a:xfrm>
            <a:off x="9157494" y="6588368"/>
            <a:ext cx="3034506" cy="266960"/>
            <a:chOff x="9157494" y="6600092"/>
            <a:chExt cx="3034506" cy="2669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10F0573-94A5-AD81-21FA-5828BDA1951A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F552C936-BD60-7DD7-19BA-0FB867F721A5}"/>
                </a:ext>
              </a:extLst>
            </p:cNvPr>
            <p:cNvSpPr/>
            <p:nvPr/>
          </p:nvSpPr>
          <p:spPr>
            <a:xfrm>
              <a:off x="9157494" y="6600092"/>
              <a:ext cx="326590" cy="26696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자유형 12">
            <a:extLst>
              <a:ext uri="{FF2B5EF4-FFF2-40B4-BE49-F238E27FC236}">
                <a16:creationId xmlns:a16="http://schemas.microsoft.com/office/drawing/2014/main" id="{0BFE9FCF-7364-22B8-69A4-315C3A53F6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311811"/>
            <a:ext cx="1976751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117959-5A4C-A2F4-5171-89CCB72BF9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297244"/>
            <a:ext cx="10245944" cy="5186276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42E217-B0DE-9865-218B-17E542A9360E}"/>
              </a:ext>
            </a:extLst>
          </p:cNvPr>
          <p:cNvSpPr/>
          <p:nvPr/>
        </p:nvSpPr>
        <p:spPr>
          <a:xfrm>
            <a:off x="932166" y="1352211"/>
            <a:ext cx="25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Stopwatch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5F6694-E5E0-2950-4A8C-5FD321A03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00" y="2254637"/>
            <a:ext cx="9015381" cy="18738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2792B1-117C-DE41-35BB-0F248CB1F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71" y="3302749"/>
            <a:ext cx="9049922" cy="18479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B145D5-5E52-9967-7548-784529240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072" y="4243589"/>
            <a:ext cx="9024016" cy="18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40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01B47-8CAE-6445-7CE4-F541829E7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2AFF53D-274A-10AB-B9DE-44BFC4C4A4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91A92D-D4AF-34EF-227B-19DF85105EB9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927201-AF79-5377-3258-060B4A58C059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CD7959-A1B6-F345-BE1F-4ACC10CAE6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4C316D-C5AD-9F35-A5A8-AE904D950A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60E8CF3-8FF3-6181-1CC1-AEBAC311163F}"/>
              </a:ext>
            </a:extLst>
          </p:cNvPr>
          <p:cNvGrpSpPr/>
          <p:nvPr/>
        </p:nvGrpSpPr>
        <p:grpSpPr>
          <a:xfrm>
            <a:off x="9157494" y="6588368"/>
            <a:ext cx="3034506" cy="266960"/>
            <a:chOff x="9157494" y="6600092"/>
            <a:chExt cx="3034506" cy="2669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D1AD07A-B5A2-882A-8E74-A9536A889CB1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EB494AA3-EAFB-E910-B1C5-A5F911BC4FC9}"/>
                </a:ext>
              </a:extLst>
            </p:cNvPr>
            <p:cNvSpPr/>
            <p:nvPr/>
          </p:nvSpPr>
          <p:spPr>
            <a:xfrm>
              <a:off x="9157494" y="6600092"/>
              <a:ext cx="326590" cy="26696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8FE3876-DF53-3A2C-949B-0B95B456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70" y="2358043"/>
            <a:ext cx="8839873" cy="18222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163E03-EAB8-9548-CB1E-621EC32B7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8860" y="3323267"/>
            <a:ext cx="8814451" cy="17713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45089E-132E-03F2-4D2B-8F73A3F3B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753" y="4304478"/>
            <a:ext cx="8729694" cy="1796792"/>
          </a:xfrm>
          <a:prstGeom prst="rect">
            <a:avLst/>
          </a:prstGeom>
        </p:spPr>
      </p:pic>
      <p:sp>
        <p:nvSpPr>
          <p:cNvPr id="3" name="자유형 12">
            <a:extLst>
              <a:ext uri="{FF2B5EF4-FFF2-40B4-BE49-F238E27FC236}">
                <a16:creationId xmlns:a16="http://schemas.microsoft.com/office/drawing/2014/main" id="{68655202-BBBA-995D-5BE5-87B3C6E539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311811"/>
            <a:ext cx="1976751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FC59B9-3534-02C0-4701-21D9A253C0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297244"/>
            <a:ext cx="10245944" cy="5186276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D49C1D-5DAA-14D5-4BCD-9619635C11B1}"/>
              </a:ext>
            </a:extLst>
          </p:cNvPr>
          <p:cNvSpPr/>
          <p:nvPr/>
        </p:nvSpPr>
        <p:spPr>
          <a:xfrm>
            <a:off x="932166" y="1352211"/>
            <a:ext cx="25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Clock</a:t>
            </a:r>
          </a:p>
        </p:txBody>
      </p:sp>
    </p:spTree>
    <p:extLst>
      <p:ext uri="{BB962C8B-B14F-4D97-AF65-F5344CB8AC3E}">
        <p14:creationId xmlns:p14="http://schemas.microsoft.com/office/powerpoint/2010/main" val="2034770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79640-0CBE-2E83-9557-EF50E16A5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3C9EDF8-49DB-9B2D-83C5-48609CDD41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FFD644-79CA-BADA-FC92-FBDDF948B060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4F7E40-FC96-8BCF-BC6F-697506D3A0FC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9E72EA3-9642-9603-2F88-157CD365F8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E31E756-BC25-1C36-5651-5096389668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7E54B73-AF60-C5B7-829C-D1E4F52A7F2B}"/>
              </a:ext>
            </a:extLst>
          </p:cNvPr>
          <p:cNvGrpSpPr/>
          <p:nvPr/>
        </p:nvGrpSpPr>
        <p:grpSpPr>
          <a:xfrm>
            <a:off x="9157494" y="6588368"/>
            <a:ext cx="3034506" cy="266960"/>
            <a:chOff x="9157494" y="6600092"/>
            <a:chExt cx="3034506" cy="2669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9B480CC-A9CB-F762-9C82-7D1A94C7682A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C32E35C0-FE51-5E7B-B318-E7B4F9A1F07E}"/>
                </a:ext>
              </a:extLst>
            </p:cNvPr>
            <p:cNvSpPr/>
            <p:nvPr/>
          </p:nvSpPr>
          <p:spPr>
            <a:xfrm>
              <a:off x="9157494" y="6600092"/>
              <a:ext cx="326590" cy="26696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66" y="2715239"/>
            <a:ext cx="6518862" cy="13334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166" y="4407667"/>
            <a:ext cx="9982826" cy="1160793"/>
          </a:xfrm>
          <a:prstGeom prst="rect">
            <a:avLst/>
          </a:prstGeom>
        </p:spPr>
      </p:pic>
      <p:sp>
        <p:nvSpPr>
          <p:cNvPr id="4" name="자유형 12">
            <a:extLst>
              <a:ext uri="{FF2B5EF4-FFF2-40B4-BE49-F238E27FC236}">
                <a16:creationId xmlns:a16="http://schemas.microsoft.com/office/drawing/2014/main" id="{1A8E450B-2F5D-27E8-02D7-85A2D690F3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547425"/>
            <a:ext cx="3693407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D8022D-2D44-37C6-7F0C-1EF8113984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532857"/>
            <a:ext cx="10245944" cy="4646357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BC2290-B9B9-5AEF-2EBF-AE404958B791}"/>
              </a:ext>
            </a:extLst>
          </p:cNvPr>
          <p:cNvSpPr/>
          <p:nvPr/>
        </p:nvSpPr>
        <p:spPr>
          <a:xfrm>
            <a:off x="932166" y="1587825"/>
            <a:ext cx="5434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Clock Terminal Display</a:t>
            </a:r>
          </a:p>
          <a:p>
            <a:endParaRPr lang="en-US" altLang="ko-KR" sz="2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6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652D-A865-57C9-B684-48EAB945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760300-6038-FF5A-A93A-64DEFBD4B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ACC77-7559-74A6-6D55-5BE279F5CE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905B77-4AB5-76AF-F865-7C6220F7A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80548" y="1700140"/>
            <a:ext cx="6816538" cy="3424121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BA8AE-4573-91C8-40F1-F7AFF03BFFAA}"/>
              </a:ext>
            </a:extLst>
          </p:cNvPr>
          <p:cNvSpPr txBox="1"/>
          <p:nvPr/>
        </p:nvSpPr>
        <p:spPr>
          <a:xfrm>
            <a:off x="2680548" y="2904368"/>
            <a:ext cx="6816538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7F7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03272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13FF5-56A3-8BE1-736F-9B432AC35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429A5F2-340C-AF10-07A3-DD6EA0A947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0FA63E-92BA-6893-22C8-EE5170C15F5F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EECE0BF-85FC-5888-2D8B-A985AD664271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76F6D2-F36C-A23C-6257-DB931368F3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4A127A6-DFE9-A1FC-87DF-16D61C6E50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2BF5B5-FBB1-9D9A-245B-517BB6FB5A50}"/>
              </a:ext>
            </a:extLst>
          </p:cNvPr>
          <p:cNvGrpSpPr/>
          <p:nvPr/>
        </p:nvGrpSpPr>
        <p:grpSpPr>
          <a:xfrm>
            <a:off x="9157494" y="6588368"/>
            <a:ext cx="3034506" cy="266960"/>
            <a:chOff x="9157494" y="6600092"/>
            <a:chExt cx="3034506" cy="2669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8861E67-F28D-76B0-39D5-207C2130BFFC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81DF38B0-4C89-C75F-3CB2-0675D36F6F23}"/>
                </a:ext>
              </a:extLst>
            </p:cNvPr>
            <p:cNvSpPr/>
            <p:nvPr/>
          </p:nvSpPr>
          <p:spPr>
            <a:xfrm>
              <a:off x="9157494" y="6600092"/>
              <a:ext cx="326590" cy="26696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" name="자유형 1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250071"/>
            <a:ext cx="3672875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235503"/>
            <a:ext cx="10245944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16615" y="1322123"/>
            <a:ext cx="3500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Control Unit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1937" y="5910586"/>
            <a:ext cx="1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UART 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정상동작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756" y="5854426"/>
            <a:ext cx="450678" cy="4506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32" y="5848727"/>
            <a:ext cx="450678" cy="45067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27204BB9-D107-B09B-F004-945DAB9BC136}"/>
              </a:ext>
            </a:extLst>
          </p:cNvPr>
          <p:cNvGrpSpPr/>
          <p:nvPr/>
        </p:nvGrpSpPr>
        <p:grpSpPr>
          <a:xfrm>
            <a:off x="1112129" y="2320249"/>
            <a:ext cx="9565376" cy="2855336"/>
            <a:chOff x="1101969" y="2381989"/>
            <a:chExt cx="9565376" cy="285533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EA1AF03-91A4-2ADB-2134-CB41F0095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1969" y="2381989"/>
              <a:ext cx="9565376" cy="285533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78AE175-5A7B-CB8E-D70D-E08F165C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71444" y="2389727"/>
              <a:ext cx="228632" cy="209579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7030227-47AF-EA5F-6668-214493EBE33F}"/>
              </a:ext>
            </a:extLst>
          </p:cNvPr>
          <p:cNvSpPr txBox="1"/>
          <p:nvPr/>
        </p:nvSpPr>
        <p:spPr>
          <a:xfrm>
            <a:off x="5090160" y="3490316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580 us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140B60-E10C-7908-FDAF-4A4D1DC6FBE4}"/>
              </a:ext>
            </a:extLst>
          </p:cNvPr>
          <p:cNvSpPr txBox="1"/>
          <p:nvPr/>
        </p:nvSpPr>
        <p:spPr>
          <a:xfrm>
            <a:off x="6135442" y="3835650"/>
            <a:ext cx="468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44B995-DEBD-3986-F4F1-051E1D7FCD08}"/>
              </a:ext>
            </a:extLst>
          </p:cNvPr>
          <p:cNvSpPr txBox="1"/>
          <p:nvPr/>
        </p:nvSpPr>
        <p:spPr>
          <a:xfrm>
            <a:off x="6516153" y="3835650"/>
            <a:ext cx="61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\n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6C6E42-67AE-10C0-18C9-B97AE29EF274}"/>
              </a:ext>
            </a:extLst>
          </p:cNvPr>
          <p:cNvSpPr txBox="1"/>
          <p:nvPr/>
        </p:nvSpPr>
        <p:spPr>
          <a:xfrm>
            <a:off x="7018164" y="3835650"/>
            <a:ext cx="46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C42006-A34A-4005-FAFB-F899FB8C2282}"/>
              </a:ext>
            </a:extLst>
          </p:cNvPr>
          <p:cNvSpPr txBox="1"/>
          <p:nvPr/>
        </p:nvSpPr>
        <p:spPr>
          <a:xfrm>
            <a:off x="7520175" y="3835650"/>
            <a:ext cx="257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950EF19-6B6C-AC47-2DD1-EF957E383100}"/>
              </a:ext>
            </a:extLst>
          </p:cNvPr>
          <p:cNvSpPr txBox="1"/>
          <p:nvPr/>
        </p:nvSpPr>
        <p:spPr>
          <a:xfrm>
            <a:off x="8007566" y="3835650"/>
            <a:ext cx="46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3E3AB6-90A0-439C-961F-49249BD1A8FB}"/>
              </a:ext>
            </a:extLst>
          </p:cNvPr>
          <p:cNvSpPr txBox="1"/>
          <p:nvPr/>
        </p:nvSpPr>
        <p:spPr>
          <a:xfrm>
            <a:off x="8534377" y="3835650"/>
            <a:ext cx="46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5C209E-3FE9-F22E-4CE9-E0A7224B1CF2}"/>
              </a:ext>
            </a:extLst>
          </p:cNvPr>
          <p:cNvSpPr txBox="1"/>
          <p:nvPr/>
        </p:nvSpPr>
        <p:spPr>
          <a:xfrm>
            <a:off x="8967370" y="3835650"/>
            <a:ext cx="461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88FA65DD-60D5-6071-A739-80C5B327C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1043" y="4271172"/>
            <a:ext cx="352474" cy="14289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04093DC-DC13-0E17-971F-CC0D579C5629}"/>
              </a:ext>
            </a:extLst>
          </p:cNvPr>
          <p:cNvSpPr txBox="1"/>
          <p:nvPr/>
        </p:nvSpPr>
        <p:spPr>
          <a:xfrm>
            <a:off x="9696783" y="3835650"/>
            <a:ext cx="7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\n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22F15DC-83F1-5E78-7E1A-3940276B1A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425439" y="2225043"/>
            <a:ext cx="315615" cy="400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AB93D87-003C-D83E-118F-DC91E5D5DC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938192" y="2232721"/>
            <a:ext cx="315615" cy="400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46CBA58F-7169-A5B4-C66D-885F825CE8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881604" y="2213239"/>
            <a:ext cx="315615" cy="400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69721" y="5895099"/>
            <a:ext cx="492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“r”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입력에 따른 거리 값 출력</a:t>
            </a:r>
          </a:p>
        </p:txBody>
      </p:sp>
    </p:spTree>
    <p:extLst>
      <p:ext uri="{BB962C8B-B14F-4D97-AF65-F5344CB8AC3E}">
        <p14:creationId xmlns:p14="http://schemas.microsoft.com/office/powerpoint/2010/main" val="2493386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7649-73CD-48A2-6580-3B2966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A4AAA8-63B7-9585-1B40-E30C143BE7AB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0757D10-A140-B7D6-FA29-F31ACFE6DC7E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A25A3156-5928-E0F0-A79B-7AD875200018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176773"/>
            <a:ext cx="10245944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231715" y="5840321"/>
            <a:ext cx="314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IDLE, START state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동작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953" y="5793228"/>
            <a:ext cx="450678" cy="45067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3F06E8C-9BED-F2D2-941E-A0360855675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078"/>
          <a:stretch/>
        </p:blipFill>
        <p:spPr>
          <a:xfrm>
            <a:off x="1320787" y="2895888"/>
            <a:ext cx="9269142" cy="1279338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689B5F1E-DB3D-A61F-DBA7-8CF18789E9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93708" y="3748185"/>
            <a:ext cx="409370" cy="435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08A692-452F-61DD-97FE-90BCE6783095}"/>
              </a:ext>
            </a:extLst>
          </p:cNvPr>
          <p:cNvSpPr txBox="1"/>
          <p:nvPr/>
        </p:nvSpPr>
        <p:spPr>
          <a:xfrm>
            <a:off x="3588917" y="3187899"/>
            <a:ext cx="13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981C2-49AE-4DBC-6BA7-3E82C45612A4}"/>
              </a:ext>
            </a:extLst>
          </p:cNvPr>
          <p:cNvSpPr txBox="1"/>
          <p:nvPr/>
        </p:nvSpPr>
        <p:spPr>
          <a:xfrm>
            <a:off x="7755254" y="3179741"/>
            <a:ext cx="134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START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64A8768-21E1-509F-B430-463EA33474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008996" y="3757392"/>
            <a:ext cx="409370" cy="4355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AE532C-306B-D849-0CFE-D94C6B9B1BB2}"/>
              </a:ext>
            </a:extLst>
          </p:cNvPr>
          <p:cNvSpPr txBox="1"/>
          <p:nvPr/>
        </p:nvSpPr>
        <p:spPr>
          <a:xfrm>
            <a:off x="5804173" y="2553590"/>
            <a:ext cx="1839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trig </a:t>
            </a:r>
            <a:r>
              <a:rPr lang="ko-KR" altLang="en-US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동작</a:t>
            </a:r>
          </a:p>
        </p:txBody>
      </p:sp>
      <p:sp>
        <p:nvSpPr>
          <p:cNvPr id="3" name="자유형 12">
            <a:extLst>
              <a:ext uri="{FF2B5EF4-FFF2-40B4-BE49-F238E27FC236}">
                <a16:creationId xmlns:a16="http://schemas.microsoft.com/office/drawing/2014/main" id="{1FE3B766-0ADB-598C-A6DC-928EE88737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191341"/>
            <a:ext cx="3672875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B7C0C3-C1F9-55A1-CFF3-134978A9BE88}"/>
              </a:ext>
            </a:extLst>
          </p:cNvPr>
          <p:cNvSpPr txBox="1"/>
          <p:nvPr/>
        </p:nvSpPr>
        <p:spPr>
          <a:xfrm>
            <a:off x="1016615" y="1263393"/>
            <a:ext cx="3500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Control Unit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A4C2AF-9C6B-1498-C254-54FF864DBC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767953-9C55-7F8D-9159-C2A01174F4D0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4AB079-5215-9C5D-2168-DE4142BE1246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78CBB3-D802-8483-B07D-4982700683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B6AEBD3-BBBF-85E2-EB5F-994FF0415A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6409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11DAD-C99C-94FD-B4F5-368F5DFCE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D224D2-E2F8-EEE3-530A-D4FA94F9CD96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705B689-5E02-33C0-9910-D3027465C07A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8A7B41E9-0156-A5AE-B458-FD048D072A9C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7562D8-4934-CE21-71F5-7AC131915A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505570"/>
            <a:ext cx="10245944" cy="4553472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DE6F9-5EA7-4576-EA1D-443F29ADC82B}"/>
              </a:ext>
            </a:extLst>
          </p:cNvPr>
          <p:cNvSpPr txBox="1"/>
          <p:nvPr/>
        </p:nvSpPr>
        <p:spPr>
          <a:xfrm>
            <a:off x="4293186" y="5381533"/>
            <a:ext cx="660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WAIT, READ state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동작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CAAF953-18C4-7CBB-5CDA-BD6D72C4BA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03" y="5332685"/>
            <a:ext cx="450678" cy="45067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BCF5C41-C452-2E59-23EE-4AC50551E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879" y="3111688"/>
            <a:ext cx="9195686" cy="1570317"/>
          </a:xfrm>
          <a:prstGeom prst="rect">
            <a:avLst/>
          </a:prstGeom>
        </p:spPr>
      </p:pic>
      <p:sp>
        <p:nvSpPr>
          <p:cNvPr id="31" name="타원 30">
            <a:extLst>
              <a:ext uri="{FF2B5EF4-FFF2-40B4-BE49-F238E27FC236}">
                <a16:creationId xmlns:a16="http://schemas.microsoft.com/office/drawing/2014/main" id="{820F2DAB-95F1-C765-89E2-C2565E1E6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188172" y="3993096"/>
            <a:ext cx="416561" cy="400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BB500A-765A-FD95-DF2D-E12A05C11DFD}"/>
              </a:ext>
            </a:extLst>
          </p:cNvPr>
          <p:cNvSpPr txBox="1"/>
          <p:nvPr/>
        </p:nvSpPr>
        <p:spPr>
          <a:xfrm>
            <a:off x="3674519" y="3343765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WAIT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81B130-23DA-C4BC-7734-7B44711F58B3}"/>
              </a:ext>
            </a:extLst>
          </p:cNvPr>
          <p:cNvSpPr txBox="1"/>
          <p:nvPr/>
        </p:nvSpPr>
        <p:spPr>
          <a:xfrm>
            <a:off x="8566842" y="3384265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READ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1990B6-8462-05FD-5CB6-E3A521A924F2}"/>
              </a:ext>
            </a:extLst>
          </p:cNvPr>
          <p:cNvSpPr txBox="1"/>
          <p:nvPr/>
        </p:nvSpPr>
        <p:spPr>
          <a:xfrm>
            <a:off x="5396453" y="2691683"/>
            <a:ext cx="187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Echo -&gt; high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자유형 12">
            <a:extLst>
              <a:ext uri="{FF2B5EF4-FFF2-40B4-BE49-F238E27FC236}">
                <a16:creationId xmlns:a16="http://schemas.microsoft.com/office/drawing/2014/main" id="{06085940-E759-CA98-242C-D794A402E0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520137"/>
            <a:ext cx="3672875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C1EE5-18FB-0008-76E1-3FD5F75E7C55}"/>
              </a:ext>
            </a:extLst>
          </p:cNvPr>
          <p:cNvSpPr txBox="1"/>
          <p:nvPr/>
        </p:nvSpPr>
        <p:spPr>
          <a:xfrm>
            <a:off x="1016615" y="1592189"/>
            <a:ext cx="3500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Control Unit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376F17-DE94-6CCC-A8CB-A3D56FA470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C828E3-63F9-2C52-07B8-5104E40C6FAB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F9863-E52D-E0B4-5016-759CDC7BB9FB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2C67DB-92B1-45E1-33AE-CF913CB86E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E1F978-D58B-5968-08EF-A54EF5B209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33714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F339F-5E72-3D93-3EDA-9473B30B2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2060EAA6-56F3-5582-133D-7FD1BBD0F11A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7A7E427-8DD1-2878-2808-B37420642B26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20558FC3-1D52-E998-FDFC-B865FDF853AB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05913B7-BD38-94F9-5AF3-5B0A820F9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176773"/>
            <a:ext cx="10245944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C351E7-D8B0-537F-64B6-6FB12D0400D6}"/>
              </a:ext>
            </a:extLst>
          </p:cNvPr>
          <p:cNvSpPr txBox="1"/>
          <p:nvPr/>
        </p:nvSpPr>
        <p:spPr>
          <a:xfrm>
            <a:off x="4651144" y="5845461"/>
            <a:ext cx="660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READ state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동작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6ACEA51-7E56-2955-D32B-F3FC30F1915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168" y="5804755"/>
            <a:ext cx="450678" cy="4506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E0F7A9F-0C17-7D63-29BE-29C7E46FB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990" y="2323821"/>
            <a:ext cx="8535591" cy="1571844"/>
          </a:xfrm>
          <a:prstGeom prst="rect">
            <a:avLst/>
          </a:prstGeom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6DB70288-42EF-6729-0698-3767E9C2AF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7559040" y="3466687"/>
            <a:ext cx="416561" cy="4001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B7D9BB-7D2F-7BF2-F03A-7852FC935158}"/>
              </a:ext>
            </a:extLst>
          </p:cNvPr>
          <p:cNvSpPr txBox="1"/>
          <p:nvPr/>
        </p:nvSpPr>
        <p:spPr>
          <a:xfrm>
            <a:off x="6734507" y="1867701"/>
            <a:ext cx="187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Echo -&gt; low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9846F4-8862-582E-770F-739D873473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995"/>
          <a:stretch/>
        </p:blipFill>
        <p:spPr>
          <a:xfrm>
            <a:off x="5831840" y="4859564"/>
            <a:ext cx="4695021" cy="600159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AE0B11F-13DA-1CD3-C803-F0F322BFEE0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endCxn id="4" idx="0"/>
          </p:cNvCxnSpPr>
          <p:nvPr/>
        </p:nvCxnSpPr>
        <p:spPr>
          <a:xfrm>
            <a:off x="7975601" y="3866797"/>
            <a:ext cx="203750" cy="99276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1C61D73-1681-9F03-B1C4-91C306A0647A}"/>
              </a:ext>
            </a:extLst>
          </p:cNvPr>
          <p:cNvSpPr txBox="1"/>
          <p:nvPr/>
        </p:nvSpPr>
        <p:spPr>
          <a:xfrm>
            <a:off x="8179350" y="4134427"/>
            <a:ext cx="2671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580 / 58 [cm]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" name="자유형 12">
            <a:extLst>
              <a:ext uri="{FF2B5EF4-FFF2-40B4-BE49-F238E27FC236}">
                <a16:creationId xmlns:a16="http://schemas.microsoft.com/office/drawing/2014/main" id="{7589BB5D-8CA3-DE3A-6E81-CBBE4BD5E8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44087" y="1191341"/>
            <a:ext cx="3672875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5C3A9-A48F-BF4D-0207-02EF65C60DEB}"/>
              </a:ext>
            </a:extLst>
          </p:cNvPr>
          <p:cNvSpPr txBox="1"/>
          <p:nvPr/>
        </p:nvSpPr>
        <p:spPr>
          <a:xfrm>
            <a:off x="1016615" y="1263393"/>
            <a:ext cx="3500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Control Unit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1C142C-CE7B-80AE-AFDA-A450C57549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349133-EEEF-0436-A028-6555321DC326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9C67A9-C41F-08CD-A22D-7AA95D4A3F27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433C11-8A92-D3B5-85EA-FE5523D9930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303C375-6D73-C7BB-D063-4008AC699C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421037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E23C1-FA45-7E95-0C8E-3D34602B5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127ADAC-EAFA-5402-FB52-AF4160671A61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2B08E40-B3C7-245F-4A41-895F089C6A58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53253A5A-D85E-E59A-1B31-14CC5F00127A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72E9AE-D298-9DE4-4DE7-D30D65104D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0731" y="1176773"/>
            <a:ext cx="11270538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12">
            <a:extLst>
              <a:ext uri="{FF2B5EF4-FFF2-40B4-BE49-F238E27FC236}">
                <a16:creationId xmlns:a16="http://schemas.microsoft.com/office/drawing/2014/main" id="{3D256531-D7DD-5582-1771-11F14CD94F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0731" y="1191341"/>
            <a:ext cx="4569885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BAB1F4-5778-2067-BCFF-B1F7F05DCC11}"/>
              </a:ext>
            </a:extLst>
          </p:cNvPr>
          <p:cNvSpPr txBox="1"/>
          <p:nvPr/>
        </p:nvSpPr>
        <p:spPr>
          <a:xfrm>
            <a:off x="633259" y="1263393"/>
            <a:ext cx="6658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Humidity / Temperature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Data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47B417-8AAC-2E7D-4756-3421C5D051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E6F4335-D4E2-8F51-328D-07850AF8DB52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D9DE0A-7448-99CA-BAA9-3D05D4643DA7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E5DD982-CA19-2859-3EDE-E8F4520CD2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4E2973-BB48-8051-B436-CB34266106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010D25-F242-3D09-AF5D-8300DCAC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620"/>
          <a:stretch/>
        </p:blipFill>
        <p:spPr>
          <a:xfrm>
            <a:off x="2404127" y="4662401"/>
            <a:ext cx="9012091" cy="753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90F787-3AE7-1B1C-3113-628C91013A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673"/>
          <a:stretch/>
        </p:blipFill>
        <p:spPr>
          <a:xfrm>
            <a:off x="2404127" y="2859274"/>
            <a:ext cx="9012092" cy="7942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70F2E1-6C60-BEB5-002B-532F890D42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6849"/>
          <a:stretch/>
        </p:blipFill>
        <p:spPr>
          <a:xfrm>
            <a:off x="973028" y="2859274"/>
            <a:ext cx="1373436" cy="7942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9BA7CE6-2945-9711-FDD4-213D1A32E0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6849"/>
          <a:stretch/>
        </p:blipFill>
        <p:spPr>
          <a:xfrm>
            <a:off x="973028" y="4662402"/>
            <a:ext cx="1373436" cy="75304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0628E2-C0A9-6C0D-9E70-7F9FCF1957E0}"/>
              </a:ext>
            </a:extLst>
          </p:cNvPr>
          <p:cNvSpPr/>
          <p:nvPr/>
        </p:nvSpPr>
        <p:spPr>
          <a:xfrm>
            <a:off x="3712956" y="3056970"/>
            <a:ext cx="471634" cy="295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A5E9391-053D-270F-7016-6484D8B7C611}"/>
              </a:ext>
            </a:extLst>
          </p:cNvPr>
          <p:cNvSpPr/>
          <p:nvPr/>
        </p:nvSpPr>
        <p:spPr>
          <a:xfrm>
            <a:off x="3365909" y="4827275"/>
            <a:ext cx="471634" cy="295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82C6F36-531F-BF62-1424-F5FB9781E48E}"/>
              </a:ext>
            </a:extLst>
          </p:cNvPr>
          <p:cNvSpPr/>
          <p:nvPr/>
        </p:nvSpPr>
        <p:spPr>
          <a:xfrm>
            <a:off x="3365909" y="2688879"/>
            <a:ext cx="1165728" cy="3037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40us </a:t>
            </a:r>
            <a:r>
              <a:rPr lang="ko-KR" altLang="en-US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7017EA-1975-B89A-162F-1747F8E8C75D}"/>
              </a:ext>
            </a:extLst>
          </p:cNvPr>
          <p:cNvSpPr/>
          <p:nvPr/>
        </p:nvSpPr>
        <p:spPr>
          <a:xfrm>
            <a:off x="3018862" y="4446426"/>
            <a:ext cx="1165728" cy="3037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40us </a:t>
            </a:r>
            <a:r>
              <a:rPr lang="ko-KR" altLang="en-US" sz="1600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450E97-F388-00BB-63E7-BC6FB97F9F60}"/>
              </a:ext>
            </a:extLst>
          </p:cNvPr>
          <p:cNvSpPr/>
          <p:nvPr/>
        </p:nvSpPr>
        <p:spPr>
          <a:xfrm>
            <a:off x="11145724" y="3358415"/>
            <a:ext cx="206917" cy="295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A295348-5AAD-2EEF-A102-254F1BB0A42D}"/>
              </a:ext>
            </a:extLst>
          </p:cNvPr>
          <p:cNvSpPr/>
          <p:nvPr/>
        </p:nvSpPr>
        <p:spPr>
          <a:xfrm>
            <a:off x="11198799" y="5120353"/>
            <a:ext cx="206917" cy="295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E1C19E-3148-9255-F547-0BB451A0CFE4}"/>
              </a:ext>
            </a:extLst>
          </p:cNvPr>
          <p:cNvSpPr txBox="1"/>
          <p:nvPr/>
        </p:nvSpPr>
        <p:spPr>
          <a:xfrm>
            <a:off x="2897911" y="3795187"/>
            <a:ext cx="719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DHT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들어오는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‘1’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40us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미만이면 마지막 비트에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저장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5B9D96-0F4D-5E79-8741-FEF48A0CC131}"/>
              </a:ext>
            </a:extLst>
          </p:cNvPr>
          <p:cNvSpPr txBox="1"/>
          <p:nvPr/>
        </p:nvSpPr>
        <p:spPr>
          <a:xfrm>
            <a:off x="2897910" y="5671801"/>
            <a:ext cx="719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DHT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들어오는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‘1’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입력이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40us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이상이면 마지막 비트에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을 저장</a:t>
            </a:r>
          </a:p>
        </p:txBody>
      </p:sp>
    </p:spTree>
    <p:extLst>
      <p:ext uri="{BB962C8B-B14F-4D97-AF65-F5344CB8AC3E}">
        <p14:creationId xmlns:p14="http://schemas.microsoft.com/office/powerpoint/2010/main" val="289868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0BE48-32C6-72E4-442A-B96B6E6BB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9C4BA7D6-1D74-F121-6D64-5F14AB8457BD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56D1F4B-8766-9760-F543-1EF4095CDFEB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0C1758C9-CD0A-28CA-06EA-55452F533E4F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5EEFD6-535B-677B-7EF6-0042077C41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0731" y="1735554"/>
            <a:ext cx="11270538" cy="385905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12">
            <a:extLst>
              <a:ext uri="{FF2B5EF4-FFF2-40B4-BE49-F238E27FC236}">
                <a16:creationId xmlns:a16="http://schemas.microsoft.com/office/drawing/2014/main" id="{E11F5CA4-5D3F-B9B0-D6CC-E9904C198B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60731" y="1759809"/>
            <a:ext cx="5116204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FF06B-5CD8-C6CB-FDB2-59BD9DB8776C}"/>
              </a:ext>
            </a:extLst>
          </p:cNvPr>
          <p:cNvSpPr txBox="1"/>
          <p:nvPr/>
        </p:nvSpPr>
        <p:spPr>
          <a:xfrm>
            <a:off x="633259" y="1831861"/>
            <a:ext cx="6658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Humidity / Temperature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Parity Bit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4B1B849-8AF0-7688-4F8F-167AB75A16C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9EED14-C659-B827-81BE-363DD680FC55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86C937-98A2-C121-2309-4E4B01815F63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72345C-60C4-9813-9994-0F01760DF7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3938D0-0DD0-1715-A00D-14D860094F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B8A796-EE6E-F021-7C2A-80B69C3D9D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6206"/>
          <a:stretch/>
        </p:blipFill>
        <p:spPr>
          <a:xfrm>
            <a:off x="624001" y="2953177"/>
            <a:ext cx="1757116" cy="13064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8F65D7-26AB-C7AF-AD80-CD683EAF6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209"/>
          <a:stretch/>
        </p:blipFill>
        <p:spPr>
          <a:xfrm>
            <a:off x="2161456" y="2953177"/>
            <a:ext cx="9144818" cy="130647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8D8EF45-2C32-B314-0AB3-7EDEBA96A96B}"/>
              </a:ext>
            </a:extLst>
          </p:cNvPr>
          <p:cNvSpPr/>
          <p:nvPr/>
        </p:nvSpPr>
        <p:spPr>
          <a:xfrm>
            <a:off x="3750666" y="3933579"/>
            <a:ext cx="504632" cy="3487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5B273E-328E-9F7C-EEF1-66722DDE55E7}"/>
              </a:ext>
            </a:extLst>
          </p:cNvPr>
          <p:cNvSpPr/>
          <p:nvPr/>
        </p:nvSpPr>
        <p:spPr>
          <a:xfrm>
            <a:off x="10621008" y="3928682"/>
            <a:ext cx="504632" cy="3463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오른쪽 화살표 2">
            <a:extLst>
              <a:ext uri="{FF2B5EF4-FFF2-40B4-BE49-F238E27FC236}">
                <a16:creationId xmlns:a16="http://schemas.microsoft.com/office/drawing/2014/main" id="{28E619C3-CBE4-5D34-66F2-AB416A0DC5CB}"/>
              </a:ext>
            </a:extLst>
          </p:cNvPr>
          <p:cNvSpPr/>
          <p:nvPr/>
        </p:nvSpPr>
        <p:spPr>
          <a:xfrm>
            <a:off x="5071791" y="3884312"/>
            <a:ext cx="4477257" cy="34875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5318170-3FD3-3EF7-DD15-2F5B91DF3EC1}"/>
              </a:ext>
            </a:extLst>
          </p:cNvPr>
          <p:cNvSpPr/>
          <p:nvPr/>
        </p:nvSpPr>
        <p:spPr>
          <a:xfrm>
            <a:off x="10483066" y="3437429"/>
            <a:ext cx="966574" cy="4019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00AE6B9-B393-1F90-FEEF-D9275FD08F47}"/>
              </a:ext>
            </a:extLst>
          </p:cNvPr>
          <p:cNvSpPr/>
          <p:nvPr/>
        </p:nvSpPr>
        <p:spPr>
          <a:xfrm>
            <a:off x="10388553" y="2953176"/>
            <a:ext cx="966574" cy="4019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2" name="화살표: 왼쪽으로 구부러짐 31">
            <a:extLst>
              <a:ext uri="{FF2B5EF4-FFF2-40B4-BE49-F238E27FC236}">
                <a16:creationId xmlns:a16="http://schemas.microsoft.com/office/drawing/2014/main" id="{36F45C69-68E2-1372-DE7D-7383510C4691}"/>
              </a:ext>
            </a:extLst>
          </p:cNvPr>
          <p:cNvSpPr/>
          <p:nvPr/>
        </p:nvSpPr>
        <p:spPr>
          <a:xfrm rot="20683157">
            <a:off x="11468793" y="3185488"/>
            <a:ext cx="250050" cy="401926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5715C2-7DAC-3305-42C3-2E6178BC19A9}"/>
              </a:ext>
            </a:extLst>
          </p:cNvPr>
          <p:cNvSpPr txBox="1"/>
          <p:nvPr/>
        </p:nvSpPr>
        <p:spPr>
          <a:xfrm>
            <a:off x="2323307" y="4867115"/>
            <a:ext cx="8296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마지막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40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비트 데이터가 들어가면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data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하위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비트를 패리티비트에 저장</a:t>
            </a:r>
          </a:p>
        </p:txBody>
      </p:sp>
    </p:spTree>
    <p:extLst>
      <p:ext uri="{BB962C8B-B14F-4D97-AF65-F5344CB8AC3E}">
        <p14:creationId xmlns:p14="http://schemas.microsoft.com/office/powerpoint/2010/main" val="251451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DC807-11BF-B488-75BF-4B2F7EA9F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13B51FAC-16C9-2792-21D3-3F7D53D0FC38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F9A6419-8E35-E188-E91A-E5FBDCD5995E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2092D550-B2A9-8489-B41F-57836DC6D323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505D67-2B3F-421F-DF68-BB91CA7CE3E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3847" y="1842038"/>
            <a:ext cx="11270538" cy="4019732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12">
            <a:extLst>
              <a:ext uri="{FF2B5EF4-FFF2-40B4-BE49-F238E27FC236}">
                <a16:creationId xmlns:a16="http://schemas.microsoft.com/office/drawing/2014/main" id="{A4EC82E9-E755-8E62-1C2A-5BAACAF499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3847" y="1852738"/>
            <a:ext cx="4569885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E0B060-98E9-16EA-4603-02E224CA39F1}"/>
              </a:ext>
            </a:extLst>
          </p:cNvPr>
          <p:cNvSpPr txBox="1"/>
          <p:nvPr/>
        </p:nvSpPr>
        <p:spPr>
          <a:xfrm>
            <a:off x="626375" y="1897779"/>
            <a:ext cx="6658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Humidity / Temperature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UART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BCCC5D-09A9-0F89-D2E0-CA5A1D5F11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CE38C7-6C11-3617-71FC-0192F88A7D2C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Simulation</a:t>
            </a:r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27A828-3581-8783-363D-4A93CDBFBA71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BA112FD-BBCE-3FD5-46ED-3DDA81357A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4ABF55-49AC-9059-94C6-BA76AB59E4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55F459-B0EE-000F-A469-A14C6C43C3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2578"/>
          <a:stretch/>
        </p:blipFill>
        <p:spPr>
          <a:xfrm>
            <a:off x="566263" y="3228902"/>
            <a:ext cx="1033994" cy="7903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60FC7B-79A5-24E2-B202-249FAEDE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59"/>
          <a:stretch/>
        </p:blipFill>
        <p:spPr>
          <a:xfrm>
            <a:off x="1531029" y="3228902"/>
            <a:ext cx="9965955" cy="790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E339D5-FC38-4E5F-8062-83203B0F2251}"/>
              </a:ext>
            </a:extLst>
          </p:cNvPr>
          <p:cNvSpPr/>
          <p:nvPr/>
        </p:nvSpPr>
        <p:spPr>
          <a:xfrm>
            <a:off x="5284065" y="2960696"/>
            <a:ext cx="4000203" cy="2682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11101110 ,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10101010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-&gt; 16</a:t>
            </a:r>
            <a:r>
              <a:rPr lang="ko-KR" altLang="en-US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비트</a:t>
            </a:r>
            <a:r>
              <a:rPr lang="en-US" altLang="ko-KR" b="1" dirty="0">
                <a:solidFill>
                  <a:schemeClr val="tx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data</a:t>
            </a:r>
            <a:endParaRPr lang="ko-KR" altLang="en-US" b="1" dirty="0">
              <a:solidFill>
                <a:schemeClr val="tx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8ACB34-B631-A9FD-5E08-5EEBCBAE59B7}"/>
              </a:ext>
            </a:extLst>
          </p:cNvPr>
          <p:cNvSpPr txBox="1"/>
          <p:nvPr/>
        </p:nvSpPr>
        <p:spPr>
          <a:xfrm>
            <a:off x="1842182" y="3409482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1A8699-761A-CB02-5814-26B32407196A}"/>
              </a:ext>
            </a:extLst>
          </p:cNvPr>
          <p:cNvSpPr txBox="1"/>
          <p:nvPr/>
        </p:nvSpPr>
        <p:spPr>
          <a:xfrm>
            <a:off x="2708472" y="3409481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0AA938-B73D-0BB3-0394-0127C1B327F0}"/>
              </a:ext>
            </a:extLst>
          </p:cNvPr>
          <p:cNvSpPr txBox="1"/>
          <p:nvPr/>
        </p:nvSpPr>
        <p:spPr>
          <a:xfrm>
            <a:off x="3563003" y="3409480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46FAED-0E9D-18E6-03E4-2C0E9D306969}"/>
              </a:ext>
            </a:extLst>
          </p:cNvPr>
          <p:cNvSpPr txBox="1"/>
          <p:nvPr/>
        </p:nvSpPr>
        <p:spPr>
          <a:xfrm>
            <a:off x="4417535" y="3409479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99731E2-305D-2B29-BD82-963D1F18E00D}"/>
              </a:ext>
            </a:extLst>
          </p:cNvPr>
          <p:cNvSpPr txBox="1"/>
          <p:nvPr/>
        </p:nvSpPr>
        <p:spPr>
          <a:xfrm>
            <a:off x="6142032" y="3409479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39EC82-5436-1A8D-1A5A-C96695AB4F59}"/>
              </a:ext>
            </a:extLst>
          </p:cNvPr>
          <p:cNvSpPr txBox="1"/>
          <p:nvPr/>
        </p:nvSpPr>
        <p:spPr>
          <a:xfrm>
            <a:off x="7851096" y="3409479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AFDD67-A0EC-7E2D-24CB-7790890CAE96}"/>
              </a:ext>
            </a:extLst>
          </p:cNvPr>
          <p:cNvSpPr txBox="1"/>
          <p:nvPr/>
        </p:nvSpPr>
        <p:spPr>
          <a:xfrm>
            <a:off x="2244683" y="3409479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F819B-8F3C-4BAF-B848-B99A46F0ADB8}"/>
              </a:ext>
            </a:extLst>
          </p:cNvPr>
          <p:cNvSpPr txBox="1"/>
          <p:nvPr/>
        </p:nvSpPr>
        <p:spPr>
          <a:xfrm>
            <a:off x="3097376" y="3409479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F49EEE-4BB1-E5EC-46B4-9DC540208984}"/>
              </a:ext>
            </a:extLst>
          </p:cNvPr>
          <p:cNvSpPr txBox="1"/>
          <p:nvPr/>
        </p:nvSpPr>
        <p:spPr>
          <a:xfrm>
            <a:off x="3950070" y="3409478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739D41-7AC2-657A-FBF4-75D217AAC459}"/>
              </a:ext>
            </a:extLst>
          </p:cNvPr>
          <p:cNvSpPr txBox="1"/>
          <p:nvPr/>
        </p:nvSpPr>
        <p:spPr>
          <a:xfrm>
            <a:off x="4785127" y="3409478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CE8BF6-36F8-1D26-9C74-A4966E780AB6}"/>
              </a:ext>
            </a:extLst>
          </p:cNvPr>
          <p:cNvSpPr txBox="1"/>
          <p:nvPr/>
        </p:nvSpPr>
        <p:spPr>
          <a:xfrm>
            <a:off x="6535221" y="3409717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311B92-11C9-801A-2D11-1B6E145EDFDA}"/>
              </a:ext>
            </a:extLst>
          </p:cNvPr>
          <p:cNvSpPr txBox="1"/>
          <p:nvPr/>
        </p:nvSpPr>
        <p:spPr>
          <a:xfrm>
            <a:off x="6962932" y="3409190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6FBD91-FBA4-FE6D-F933-81BBF2CBEB59}"/>
              </a:ext>
            </a:extLst>
          </p:cNvPr>
          <p:cNvSpPr txBox="1"/>
          <p:nvPr/>
        </p:nvSpPr>
        <p:spPr>
          <a:xfrm>
            <a:off x="7443549" y="3409190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C45D40-2C79-5676-4715-DEF700A607C4}"/>
              </a:ext>
            </a:extLst>
          </p:cNvPr>
          <p:cNvSpPr txBox="1"/>
          <p:nvPr/>
        </p:nvSpPr>
        <p:spPr>
          <a:xfrm>
            <a:off x="8214305" y="3409717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091145-590E-ED64-972B-C3AD8EA695CC}"/>
              </a:ext>
            </a:extLst>
          </p:cNvPr>
          <p:cNvSpPr txBox="1"/>
          <p:nvPr/>
        </p:nvSpPr>
        <p:spPr>
          <a:xfrm>
            <a:off x="8642015" y="3409190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5FE12F-BA5A-3E68-5841-48097198E6CA}"/>
              </a:ext>
            </a:extLst>
          </p:cNvPr>
          <p:cNvSpPr txBox="1"/>
          <p:nvPr/>
        </p:nvSpPr>
        <p:spPr>
          <a:xfrm>
            <a:off x="9122633" y="3409190"/>
            <a:ext cx="448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669069-B0E5-BECF-030C-EC6C871E6406}"/>
              </a:ext>
            </a:extLst>
          </p:cNvPr>
          <p:cNvSpPr txBox="1"/>
          <p:nvPr/>
        </p:nvSpPr>
        <p:spPr>
          <a:xfrm>
            <a:off x="3611980" y="4580370"/>
            <a:ext cx="4858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하위비트부터 순차적으로 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비트씩 </a:t>
            </a:r>
            <a:r>
              <a:rPr lang="en-US" altLang="ko-KR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tx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전송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(</a:t>
            </a:r>
            <a:r>
              <a:rPr lang="en-US" altLang="ko-KR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start_tx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= 0, </a:t>
            </a:r>
            <a:r>
              <a:rPr lang="en-US" altLang="ko-KR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stop_tx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= 1)</a:t>
            </a:r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0670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652D-A865-57C9-B684-48EAB945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760300-6038-FF5A-A93A-64DEFBD4B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ACC77-7559-74A6-6D55-5BE279F5CE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905B77-4AB5-76AF-F865-7C6220F7A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80548" y="1700140"/>
            <a:ext cx="6816538" cy="3424121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BA8AE-4573-91C8-40F1-F7AFF03BFFAA}"/>
              </a:ext>
            </a:extLst>
          </p:cNvPr>
          <p:cNvSpPr txBox="1"/>
          <p:nvPr/>
        </p:nvSpPr>
        <p:spPr>
          <a:xfrm>
            <a:off x="2680548" y="2950535"/>
            <a:ext cx="6816538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7F7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5. Operation Video</a:t>
            </a:r>
          </a:p>
        </p:txBody>
      </p:sp>
    </p:spTree>
    <p:extLst>
      <p:ext uri="{BB962C8B-B14F-4D97-AF65-F5344CB8AC3E}">
        <p14:creationId xmlns:p14="http://schemas.microsoft.com/office/powerpoint/2010/main" val="127429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35A03-AA7A-A0E9-6795-EEB3395F9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4AAD124-E4D6-4CF8-DB40-3510F4BA906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6E9B7D-A93C-7999-FAEA-EE93095B99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CF0EF5-3188-BD7B-1B85-2550F93108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750C12-F6D2-F767-8AC8-FB3529271C21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Operation Video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E8DC45-1459-8034-2980-6ACFFC7C785E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9BE0EE-9F0F-1A6F-72F5-F09DA536B9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F5C957-B080-F53E-A7CC-00C264B7ED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AF59C-69D4-4233-8A33-51F20354799C}"/>
              </a:ext>
            </a:extLst>
          </p:cNvPr>
          <p:cNvSpPr/>
          <p:nvPr/>
        </p:nvSpPr>
        <p:spPr>
          <a:xfrm>
            <a:off x="846716" y="1076112"/>
            <a:ext cx="5834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Stopwatch(</a:t>
            </a:r>
            <a:r>
              <a:rPr lang="ko-KR" altLang="en-US" sz="3200" dirty="0" smtClean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용량 문제로 삭제</a:t>
            </a:r>
            <a:r>
              <a:rPr lang="en-US" altLang="ko-KR" sz="3200" dirty="0" smtClean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)</a:t>
            </a:r>
            <a:endParaRPr lang="en-US" altLang="ko-KR" sz="3200" dirty="0">
              <a:solidFill>
                <a:srgbClr val="006B99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59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35A03-AA7A-A0E9-6795-EEB3395F9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67F43B3F-BFFC-7184-49B1-36F7A8C9BC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E876B6-C005-DD38-9CD5-854394E525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CF0EF5-3188-BD7B-1B85-2550F93108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750C12-F6D2-F767-8AC8-FB3529271C21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Operation Video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E8DC45-1459-8034-2980-6ACFFC7C785E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9BE0EE-9F0F-1A6F-72F5-F09DA536B9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F5C957-B080-F53E-A7CC-00C264B7ED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AF59C-69D4-4233-8A33-51F20354799C}"/>
              </a:ext>
            </a:extLst>
          </p:cNvPr>
          <p:cNvSpPr/>
          <p:nvPr/>
        </p:nvSpPr>
        <p:spPr>
          <a:xfrm>
            <a:off x="321308" y="1076112"/>
            <a:ext cx="2726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Clock</a:t>
            </a:r>
          </a:p>
        </p:txBody>
      </p:sp>
      <p:pic>
        <p:nvPicPr>
          <p:cNvPr id="10" name="watch">
            <a:hlinkClick r:id="" action="ppaction://media"/>
            <a:extLst>
              <a:ext uri="{FF2B5EF4-FFF2-40B4-BE49-F238E27FC236}">
                <a16:creationId xmlns:a16="http://schemas.microsoft.com/office/drawing/2014/main" id="{06EF9828-9E39-5BBC-8487-85E50677CA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18632" y="1869235"/>
            <a:ext cx="1754735" cy="31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2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6573D-0689-70D1-614E-D21B7AA84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D902724-9A40-C42A-41B4-5629F86049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C8DADE-6361-825E-5FCD-46511A8FB5EF}"/>
              </a:ext>
            </a:extLst>
          </p:cNvPr>
          <p:cNvSpPr/>
          <p:nvPr/>
        </p:nvSpPr>
        <p:spPr>
          <a:xfrm>
            <a:off x="1390411" y="272234"/>
            <a:ext cx="3282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F39E77C-ED72-F5B2-C4F8-F3FFA039A6EB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FB3786-EDB2-A0F8-1A09-F0838E5F90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4755AD3-3889-5927-BBB8-10455E75BF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8DCF5475-7B77-2FB7-4309-2E07F6198E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21234542">
            <a:off x="3365808" y="1450436"/>
            <a:ext cx="3345201" cy="1744406"/>
          </a:xfrm>
          <a:custGeom>
            <a:avLst/>
            <a:gdLst>
              <a:gd name="connsiteX0" fmla="*/ 753961 w 2856613"/>
              <a:gd name="connsiteY0" fmla="*/ 0 h 1489624"/>
              <a:gd name="connsiteX1" fmla="*/ 1492604 w 2856613"/>
              <a:gd name="connsiteY1" fmla="*/ 602012 h 1489624"/>
              <a:gd name="connsiteX2" fmla="*/ 1501463 w 2856613"/>
              <a:gd name="connsiteY2" fmla="*/ 689891 h 1489624"/>
              <a:gd name="connsiteX3" fmla="*/ 1612598 w 2856613"/>
              <a:gd name="connsiteY3" fmla="*/ 672930 h 1489624"/>
              <a:gd name="connsiteX4" fmla="*/ 1743063 w 2856613"/>
              <a:gd name="connsiteY4" fmla="*/ 666342 h 1489624"/>
              <a:gd name="connsiteX5" fmla="*/ 2801153 w 2856613"/>
              <a:gd name="connsiteY5" fmla="*/ 1228924 h 1489624"/>
              <a:gd name="connsiteX6" fmla="*/ 2856613 w 2856613"/>
              <a:gd name="connsiteY6" fmla="*/ 1320214 h 1489624"/>
              <a:gd name="connsiteX7" fmla="*/ 2784847 w 2856613"/>
              <a:gd name="connsiteY7" fmla="*/ 1224242 h 1489624"/>
              <a:gd name="connsiteX8" fmla="*/ 1800213 w 2856613"/>
              <a:gd name="connsiteY8" fmla="*/ 759892 h 1489624"/>
              <a:gd name="connsiteX9" fmla="*/ 1605889 w 2856613"/>
              <a:gd name="connsiteY9" fmla="*/ 774595 h 1489624"/>
              <a:gd name="connsiteX10" fmla="*/ 1428945 w 2856613"/>
              <a:gd name="connsiteY10" fmla="*/ 815374 h 1489624"/>
              <a:gd name="connsiteX11" fmla="*/ 1319044 w 2856613"/>
              <a:gd name="connsiteY11" fmla="*/ 854836 h 1489624"/>
              <a:gd name="connsiteX12" fmla="*/ 645025 w 2856613"/>
              <a:gd name="connsiteY12" fmla="*/ 1403022 h 1489624"/>
              <a:gd name="connsiteX13" fmla="*/ 592412 w 2856613"/>
              <a:gd name="connsiteY13" fmla="*/ 1489624 h 1489624"/>
              <a:gd name="connsiteX14" fmla="*/ 460486 w 2856613"/>
              <a:gd name="connsiteY14" fmla="*/ 1448672 h 1489624"/>
              <a:gd name="connsiteX15" fmla="*/ 0 w 2856613"/>
              <a:gd name="connsiteY15" fmla="*/ 753961 h 1489624"/>
              <a:gd name="connsiteX16" fmla="*/ 753961 w 2856613"/>
              <a:gd name="connsiteY16" fmla="*/ 0 h 148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56613" h="1489624">
                <a:moveTo>
                  <a:pt x="753961" y="0"/>
                </a:moveTo>
                <a:cubicBezTo>
                  <a:pt x="1118312" y="0"/>
                  <a:pt x="1422300" y="258445"/>
                  <a:pt x="1492604" y="602012"/>
                </a:cubicBezTo>
                <a:lnTo>
                  <a:pt x="1501463" y="689891"/>
                </a:lnTo>
                <a:lnTo>
                  <a:pt x="1612598" y="672930"/>
                </a:lnTo>
                <a:cubicBezTo>
                  <a:pt x="1655494" y="668574"/>
                  <a:pt x="1699018" y="666342"/>
                  <a:pt x="1743063" y="666342"/>
                </a:cubicBezTo>
                <a:cubicBezTo>
                  <a:pt x="2183515" y="666342"/>
                  <a:pt x="2571844" y="889502"/>
                  <a:pt x="2801153" y="1228924"/>
                </a:cubicBezTo>
                <a:lnTo>
                  <a:pt x="2856613" y="1320214"/>
                </a:lnTo>
                <a:lnTo>
                  <a:pt x="2784847" y="1224242"/>
                </a:lnTo>
                <a:cubicBezTo>
                  <a:pt x="2550807" y="940652"/>
                  <a:pt x="2196620" y="759892"/>
                  <a:pt x="1800213" y="759892"/>
                </a:cubicBezTo>
                <a:cubicBezTo>
                  <a:pt x="1734145" y="759892"/>
                  <a:pt x="1669250" y="764913"/>
                  <a:pt x="1605889" y="774595"/>
                </a:cubicBezTo>
                <a:lnTo>
                  <a:pt x="1428945" y="815374"/>
                </a:lnTo>
                <a:lnTo>
                  <a:pt x="1319044" y="854836"/>
                </a:lnTo>
                <a:cubicBezTo>
                  <a:pt x="1043703" y="967335"/>
                  <a:pt x="809445" y="1159649"/>
                  <a:pt x="645025" y="1403022"/>
                </a:cubicBezTo>
                <a:lnTo>
                  <a:pt x="592412" y="1489624"/>
                </a:lnTo>
                <a:lnTo>
                  <a:pt x="460486" y="1448672"/>
                </a:lnTo>
                <a:cubicBezTo>
                  <a:pt x="189878" y="1334215"/>
                  <a:pt x="0" y="1066262"/>
                  <a:pt x="0" y="753961"/>
                </a:cubicBezTo>
                <a:cubicBezTo>
                  <a:pt x="0" y="337560"/>
                  <a:pt x="337560" y="0"/>
                  <a:pt x="753961" y="0"/>
                </a:cubicBezTo>
                <a:close/>
              </a:path>
            </a:pathLst>
          </a:custGeom>
          <a:solidFill>
            <a:srgbClr val="006B99"/>
          </a:solidFill>
          <a:ln w="25400">
            <a:solidFill>
              <a:srgbClr val="033F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7B108C83-5FBB-66E6-4D69-14FEEFA4C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6340082">
            <a:off x="5714902" y="2996039"/>
            <a:ext cx="3345201" cy="1744406"/>
          </a:xfrm>
          <a:custGeom>
            <a:avLst/>
            <a:gdLst>
              <a:gd name="connsiteX0" fmla="*/ 0 w 2856613"/>
              <a:gd name="connsiteY0" fmla="*/ 753961 h 1489624"/>
              <a:gd name="connsiteX1" fmla="*/ 753961 w 2856613"/>
              <a:gd name="connsiteY1" fmla="*/ 0 h 1489624"/>
              <a:gd name="connsiteX2" fmla="*/ 1492604 w 2856613"/>
              <a:gd name="connsiteY2" fmla="*/ 602012 h 1489624"/>
              <a:gd name="connsiteX3" fmla="*/ 1501463 w 2856613"/>
              <a:gd name="connsiteY3" fmla="*/ 689891 h 1489624"/>
              <a:gd name="connsiteX4" fmla="*/ 1612598 w 2856613"/>
              <a:gd name="connsiteY4" fmla="*/ 672930 h 1489624"/>
              <a:gd name="connsiteX5" fmla="*/ 1743063 w 2856613"/>
              <a:gd name="connsiteY5" fmla="*/ 666342 h 1489624"/>
              <a:gd name="connsiteX6" fmla="*/ 2801153 w 2856613"/>
              <a:gd name="connsiteY6" fmla="*/ 1228924 h 1489624"/>
              <a:gd name="connsiteX7" fmla="*/ 2856613 w 2856613"/>
              <a:gd name="connsiteY7" fmla="*/ 1320214 h 1489624"/>
              <a:gd name="connsiteX8" fmla="*/ 2784847 w 2856613"/>
              <a:gd name="connsiteY8" fmla="*/ 1224242 h 1489624"/>
              <a:gd name="connsiteX9" fmla="*/ 1800213 w 2856613"/>
              <a:gd name="connsiteY9" fmla="*/ 759892 h 1489624"/>
              <a:gd name="connsiteX10" fmla="*/ 1605889 w 2856613"/>
              <a:gd name="connsiteY10" fmla="*/ 774595 h 1489624"/>
              <a:gd name="connsiteX11" fmla="*/ 1428945 w 2856613"/>
              <a:gd name="connsiteY11" fmla="*/ 815374 h 1489624"/>
              <a:gd name="connsiteX12" fmla="*/ 1319044 w 2856613"/>
              <a:gd name="connsiteY12" fmla="*/ 854836 h 1489624"/>
              <a:gd name="connsiteX13" fmla="*/ 645025 w 2856613"/>
              <a:gd name="connsiteY13" fmla="*/ 1403022 h 1489624"/>
              <a:gd name="connsiteX14" fmla="*/ 592412 w 2856613"/>
              <a:gd name="connsiteY14" fmla="*/ 1489624 h 1489624"/>
              <a:gd name="connsiteX15" fmla="*/ 460486 w 2856613"/>
              <a:gd name="connsiteY15" fmla="*/ 1448672 h 1489624"/>
              <a:gd name="connsiteX16" fmla="*/ 0 w 2856613"/>
              <a:gd name="connsiteY16" fmla="*/ 753961 h 148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856613" h="1489624">
                <a:moveTo>
                  <a:pt x="0" y="753961"/>
                </a:moveTo>
                <a:cubicBezTo>
                  <a:pt x="0" y="337560"/>
                  <a:pt x="337560" y="0"/>
                  <a:pt x="753961" y="0"/>
                </a:cubicBezTo>
                <a:cubicBezTo>
                  <a:pt x="1118312" y="0"/>
                  <a:pt x="1422300" y="258445"/>
                  <a:pt x="1492604" y="602012"/>
                </a:cubicBezTo>
                <a:lnTo>
                  <a:pt x="1501463" y="689891"/>
                </a:lnTo>
                <a:lnTo>
                  <a:pt x="1612598" y="672930"/>
                </a:lnTo>
                <a:cubicBezTo>
                  <a:pt x="1655494" y="668574"/>
                  <a:pt x="1699018" y="666342"/>
                  <a:pt x="1743063" y="666342"/>
                </a:cubicBezTo>
                <a:cubicBezTo>
                  <a:pt x="2183515" y="666342"/>
                  <a:pt x="2571844" y="889502"/>
                  <a:pt x="2801153" y="1228924"/>
                </a:cubicBezTo>
                <a:lnTo>
                  <a:pt x="2856613" y="1320214"/>
                </a:lnTo>
                <a:lnTo>
                  <a:pt x="2784847" y="1224242"/>
                </a:lnTo>
                <a:cubicBezTo>
                  <a:pt x="2550807" y="940652"/>
                  <a:pt x="2196620" y="759892"/>
                  <a:pt x="1800213" y="759892"/>
                </a:cubicBezTo>
                <a:cubicBezTo>
                  <a:pt x="1734145" y="759892"/>
                  <a:pt x="1669250" y="764913"/>
                  <a:pt x="1605889" y="774595"/>
                </a:cubicBezTo>
                <a:lnTo>
                  <a:pt x="1428945" y="815374"/>
                </a:lnTo>
                <a:lnTo>
                  <a:pt x="1319044" y="854836"/>
                </a:lnTo>
                <a:cubicBezTo>
                  <a:pt x="1043703" y="967335"/>
                  <a:pt x="809445" y="1159649"/>
                  <a:pt x="645025" y="1403022"/>
                </a:cubicBezTo>
                <a:lnTo>
                  <a:pt x="592412" y="1489624"/>
                </a:lnTo>
                <a:lnTo>
                  <a:pt x="460486" y="1448672"/>
                </a:lnTo>
                <a:cubicBezTo>
                  <a:pt x="189878" y="1334215"/>
                  <a:pt x="0" y="1066262"/>
                  <a:pt x="0" y="753961"/>
                </a:cubicBezTo>
                <a:close/>
              </a:path>
            </a:pathLst>
          </a:custGeom>
          <a:solidFill>
            <a:srgbClr val="006B99"/>
          </a:solidFill>
          <a:ln w="25400">
            <a:solidFill>
              <a:srgbClr val="033F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1F5BB2DC-86F6-07BA-58F6-FCF7F2B305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4620321">
            <a:off x="2899858" y="4048579"/>
            <a:ext cx="3345201" cy="1744406"/>
          </a:xfrm>
          <a:custGeom>
            <a:avLst/>
            <a:gdLst>
              <a:gd name="connsiteX0" fmla="*/ 592412 w 2856613"/>
              <a:gd name="connsiteY0" fmla="*/ 1489624 h 1489624"/>
              <a:gd name="connsiteX1" fmla="*/ 460486 w 2856613"/>
              <a:gd name="connsiteY1" fmla="*/ 1448672 h 1489624"/>
              <a:gd name="connsiteX2" fmla="*/ 0 w 2856613"/>
              <a:gd name="connsiteY2" fmla="*/ 753961 h 1489624"/>
              <a:gd name="connsiteX3" fmla="*/ 753961 w 2856613"/>
              <a:gd name="connsiteY3" fmla="*/ 0 h 1489624"/>
              <a:gd name="connsiteX4" fmla="*/ 1492604 w 2856613"/>
              <a:gd name="connsiteY4" fmla="*/ 602012 h 1489624"/>
              <a:gd name="connsiteX5" fmla="*/ 1501463 w 2856613"/>
              <a:gd name="connsiteY5" fmla="*/ 689891 h 1489624"/>
              <a:gd name="connsiteX6" fmla="*/ 1612598 w 2856613"/>
              <a:gd name="connsiteY6" fmla="*/ 672930 h 1489624"/>
              <a:gd name="connsiteX7" fmla="*/ 1743063 w 2856613"/>
              <a:gd name="connsiteY7" fmla="*/ 666342 h 1489624"/>
              <a:gd name="connsiteX8" fmla="*/ 2801153 w 2856613"/>
              <a:gd name="connsiteY8" fmla="*/ 1228924 h 1489624"/>
              <a:gd name="connsiteX9" fmla="*/ 2856613 w 2856613"/>
              <a:gd name="connsiteY9" fmla="*/ 1320214 h 1489624"/>
              <a:gd name="connsiteX10" fmla="*/ 2784847 w 2856613"/>
              <a:gd name="connsiteY10" fmla="*/ 1224242 h 1489624"/>
              <a:gd name="connsiteX11" fmla="*/ 1800213 w 2856613"/>
              <a:gd name="connsiteY11" fmla="*/ 759892 h 1489624"/>
              <a:gd name="connsiteX12" fmla="*/ 1605889 w 2856613"/>
              <a:gd name="connsiteY12" fmla="*/ 774595 h 1489624"/>
              <a:gd name="connsiteX13" fmla="*/ 1428945 w 2856613"/>
              <a:gd name="connsiteY13" fmla="*/ 815374 h 1489624"/>
              <a:gd name="connsiteX14" fmla="*/ 1319044 w 2856613"/>
              <a:gd name="connsiteY14" fmla="*/ 854836 h 1489624"/>
              <a:gd name="connsiteX15" fmla="*/ 645025 w 2856613"/>
              <a:gd name="connsiteY15" fmla="*/ 1403022 h 148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6613" h="1489624">
                <a:moveTo>
                  <a:pt x="592412" y="1489624"/>
                </a:moveTo>
                <a:lnTo>
                  <a:pt x="460486" y="1448672"/>
                </a:lnTo>
                <a:cubicBezTo>
                  <a:pt x="189878" y="1334215"/>
                  <a:pt x="0" y="1066262"/>
                  <a:pt x="0" y="753961"/>
                </a:cubicBezTo>
                <a:cubicBezTo>
                  <a:pt x="0" y="337560"/>
                  <a:pt x="337560" y="0"/>
                  <a:pt x="753961" y="0"/>
                </a:cubicBezTo>
                <a:cubicBezTo>
                  <a:pt x="1118312" y="0"/>
                  <a:pt x="1422300" y="258445"/>
                  <a:pt x="1492604" y="602012"/>
                </a:cubicBezTo>
                <a:lnTo>
                  <a:pt x="1501463" y="689891"/>
                </a:lnTo>
                <a:lnTo>
                  <a:pt x="1612598" y="672930"/>
                </a:lnTo>
                <a:cubicBezTo>
                  <a:pt x="1655494" y="668574"/>
                  <a:pt x="1699018" y="666342"/>
                  <a:pt x="1743063" y="666342"/>
                </a:cubicBezTo>
                <a:cubicBezTo>
                  <a:pt x="2183515" y="666342"/>
                  <a:pt x="2571844" y="889502"/>
                  <a:pt x="2801153" y="1228924"/>
                </a:cubicBezTo>
                <a:lnTo>
                  <a:pt x="2856613" y="1320214"/>
                </a:lnTo>
                <a:lnTo>
                  <a:pt x="2784847" y="1224242"/>
                </a:lnTo>
                <a:cubicBezTo>
                  <a:pt x="2550807" y="940652"/>
                  <a:pt x="2196620" y="759892"/>
                  <a:pt x="1800213" y="759892"/>
                </a:cubicBezTo>
                <a:cubicBezTo>
                  <a:pt x="1734145" y="759892"/>
                  <a:pt x="1669250" y="764913"/>
                  <a:pt x="1605889" y="774595"/>
                </a:cubicBezTo>
                <a:lnTo>
                  <a:pt x="1428945" y="815374"/>
                </a:lnTo>
                <a:lnTo>
                  <a:pt x="1319044" y="854836"/>
                </a:lnTo>
                <a:cubicBezTo>
                  <a:pt x="1043703" y="967335"/>
                  <a:pt x="809445" y="1159649"/>
                  <a:pt x="645025" y="1403022"/>
                </a:cubicBezTo>
                <a:close/>
              </a:path>
            </a:pathLst>
          </a:custGeom>
          <a:solidFill>
            <a:srgbClr val="006B99"/>
          </a:solidFill>
          <a:ln w="25400">
            <a:solidFill>
              <a:srgbClr val="033F6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E319829-CD14-4844-3F46-468F3527EA36}"/>
              </a:ext>
            </a:extLst>
          </p:cNvPr>
          <p:cNvSpPr/>
          <p:nvPr/>
        </p:nvSpPr>
        <p:spPr>
          <a:xfrm>
            <a:off x="8616700" y="2296084"/>
            <a:ext cx="32895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UART 통신으로 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사용자 명령 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수신 및 정보 출력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51E39FF-3FF5-7E0E-C787-AF6D0111BC60}"/>
              </a:ext>
            </a:extLst>
          </p:cNvPr>
          <p:cNvSpPr/>
          <p:nvPr/>
        </p:nvSpPr>
        <p:spPr>
          <a:xfrm>
            <a:off x="621566" y="3199227"/>
            <a:ext cx="31658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FPGA 기반 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/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스탑워치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시계 및 측정 시스템 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r"/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구현 및 검증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EE6D059-95CC-7DFB-7249-440857527975}"/>
              </a:ext>
            </a:extLst>
          </p:cNvPr>
          <p:cNvSpPr/>
          <p:nvPr/>
        </p:nvSpPr>
        <p:spPr>
          <a:xfrm>
            <a:off x="4698668" y="3287055"/>
            <a:ext cx="209544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Project </a:t>
            </a:r>
          </a:p>
          <a:p>
            <a:pPr algn="ctr"/>
            <a:r>
              <a:rPr lang="en-US" altLang="ko-KR" sz="4000" b="1" dirty="0">
                <a:solidFill>
                  <a:srgbClr val="033F63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Goal</a:t>
            </a:r>
            <a:endParaRPr lang="ko-KR" altLang="en-US" sz="4000" dirty="0">
              <a:solidFill>
                <a:srgbClr val="033F63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4D74F7-9E76-6308-00B8-B8A2B243F437}"/>
              </a:ext>
            </a:extLst>
          </p:cNvPr>
          <p:cNvSpPr/>
          <p:nvPr/>
        </p:nvSpPr>
        <p:spPr>
          <a:xfrm>
            <a:off x="5882183" y="5785081"/>
            <a:ext cx="28616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다양한 입력 장치를 활용한 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다중 모드 제어</a:t>
            </a:r>
          </a:p>
        </p:txBody>
      </p:sp>
      <p:pic>
        <p:nvPicPr>
          <p:cNvPr id="12" name="그림 11" descr="텍스트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B3AD19-5440-F185-A56F-013FBE613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03" b="44434" l="28711" r="36068">
                        <a14:foregroundMark x1="32031" y1="38086" x2="32031" y2="38086"/>
                        <a14:foregroundMark x1="28841" y1="36328" x2="28841" y2="36328"/>
                        <a14:foregroundMark x1="29036" y1="37891" x2="29036" y2="37891"/>
                        <a14:foregroundMark x1="29036" y1="39453" x2="29036" y2="39453"/>
                        <a14:foregroundMark x1="29102" y1="41016" x2="29102" y2="41016"/>
                        <a14:foregroundMark x1="30859" y1="43848" x2="30859" y2="43848"/>
                        <a14:foregroundMark x1="31771" y1="43750" x2="31771" y2="43750"/>
                        <a14:foregroundMark x1="32943" y1="43750" x2="32943" y2="43750"/>
                        <a14:foregroundMark x1="34049" y1="43652" x2="34049" y2="43652"/>
                        <a14:foregroundMark x1="36003" y1="40918" x2="36003" y2="40918"/>
                        <a14:foregroundMark x1="36068" y1="39355" x2="36068" y2="39355"/>
                        <a14:foregroundMark x1="36003" y1="37891" x2="36003" y2="37891"/>
                        <a14:foregroundMark x1="36068" y1="36133" x2="36068" y2="36133"/>
                        <a14:foregroundMark x1="33984" y1="33203" x2="33984" y2="33203"/>
                        <a14:foregroundMark x1="32813" y1="33203" x2="32813" y2="33203"/>
                        <a14:foregroundMark x1="31771" y1="33203" x2="31771" y2="33203"/>
                        <a14:foregroundMark x1="30794" y1="33301" x2="30794" y2="33301"/>
                      </a14:backgroundRemoval>
                    </a14:imgEffect>
                  </a14:imgLayer>
                </a14:imgProps>
              </a:ext>
            </a:extLst>
          </a:blip>
          <a:srcRect l="28053" t="32081" r="63481" b="53990"/>
          <a:stretch/>
        </p:blipFill>
        <p:spPr>
          <a:xfrm>
            <a:off x="3744550" y="1909762"/>
            <a:ext cx="870901" cy="955255"/>
          </a:xfrm>
          <a:prstGeom prst="rect">
            <a:avLst/>
          </a:prstGeom>
        </p:spPr>
      </p:pic>
      <p:pic>
        <p:nvPicPr>
          <p:cNvPr id="4" name="그림 3" descr="텍스트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46D6358-5A6D-8FBD-4C19-6538A9132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03" b="43262" l="64063" r="72266">
                        <a14:foregroundMark x1="66927" y1="36523" x2="66927" y2="36523"/>
                        <a14:foregroundMark x1="66602" y1="38477" x2="66602" y2="38477"/>
                        <a14:foregroundMark x1="64583" y1="37695" x2="64583" y2="37695"/>
                        <a14:foregroundMark x1="64063" y1="41211" x2="64063" y2="41211"/>
                      </a14:backgroundRemoval>
                    </a14:imgEffect>
                  </a14:imgLayer>
                </a14:imgProps>
              </a:ext>
            </a:extLst>
          </a:blip>
          <a:srcRect l="63512" t="31964" r="26743" b="55386"/>
          <a:stretch/>
        </p:blipFill>
        <p:spPr>
          <a:xfrm>
            <a:off x="7275902" y="2648080"/>
            <a:ext cx="1002508" cy="867524"/>
          </a:xfrm>
          <a:prstGeom prst="rect">
            <a:avLst/>
          </a:prstGeom>
        </p:spPr>
      </p:pic>
      <p:pic>
        <p:nvPicPr>
          <p:cNvPr id="5" name="그림 4" descr="텍스트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256A27-DE9B-F7D1-3469-6FD30D4D36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660" b="87012" l="46419" r="53516">
                        <a14:foregroundMark x1="50521" y1="87207" x2="50521" y2="87207"/>
                        <a14:foregroundMark x1="53516" y1="81543" x2="53516" y2="81543"/>
                        <a14:foregroundMark x1="49935" y1="76660" x2="49935" y2="76660"/>
                      </a14:backgroundRemoval>
                    </a14:imgEffect>
                  </a14:imgLayer>
                </a14:imgProps>
              </a:ext>
            </a:extLst>
          </a:blip>
          <a:srcRect l="45750" t="75711" r="45697" b="11639"/>
          <a:stretch/>
        </p:blipFill>
        <p:spPr>
          <a:xfrm>
            <a:off x="4475830" y="5351319"/>
            <a:ext cx="879895" cy="8675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DBF4AF-0101-4AEF-6307-0F95E928AEA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718739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803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35A03-AA7A-A0E9-6795-EEB3395F9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556CB8F-0D9D-557A-E6BF-A1BAC87382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FF370F-D903-C4E5-B1E1-CC737197B7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CF0EF5-3188-BD7B-1B85-2550F93108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750C12-F6D2-F767-8AC8-FB3529271C21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Operation Video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E8DC45-1459-8034-2980-6ACFFC7C785E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9BE0EE-9F0F-1A6F-72F5-F09DA536B9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F5C957-B080-F53E-A7CC-00C264B7ED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AF59C-69D4-4233-8A33-51F20354799C}"/>
              </a:ext>
            </a:extLst>
          </p:cNvPr>
          <p:cNvSpPr/>
          <p:nvPr/>
        </p:nvSpPr>
        <p:spPr>
          <a:xfrm>
            <a:off x="321308" y="1076112"/>
            <a:ext cx="2726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HC-SR04</a:t>
            </a:r>
          </a:p>
        </p:txBody>
      </p:sp>
      <p:pic>
        <p:nvPicPr>
          <p:cNvPr id="4" name="HC-SR04">
            <a:hlinkClick r:id="" action="ppaction://media"/>
            <a:extLst>
              <a:ext uri="{FF2B5EF4-FFF2-40B4-BE49-F238E27FC236}">
                <a16:creationId xmlns:a16="http://schemas.microsoft.com/office/drawing/2014/main" id="{CC8E6D4F-357E-3CFA-934C-3CE49F8E21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6784" y="1901505"/>
            <a:ext cx="1718432" cy="305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0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35A03-AA7A-A0E9-6795-EEB3395F9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6F5A70-C282-E9CC-E963-DE8917D8C5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14C9C12-08EF-587B-E162-9D2734CF24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CF0EF5-3188-BD7B-1B85-2550F93108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750C12-F6D2-F767-8AC8-FB3529271C21}"/>
              </a:ext>
            </a:extLst>
          </p:cNvPr>
          <p:cNvSpPr/>
          <p:nvPr/>
        </p:nvSpPr>
        <p:spPr>
          <a:xfrm>
            <a:off x="1390411" y="272234"/>
            <a:ext cx="365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Operation Video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E8DC45-1459-8034-2980-6ACFFC7C785E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C9BE0EE-9F0F-1A6F-72F5-F09DA536B9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8F5C957-B080-F53E-A7CC-00C264B7ED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AF59C-69D4-4233-8A33-51F20354799C}"/>
              </a:ext>
            </a:extLst>
          </p:cNvPr>
          <p:cNvSpPr/>
          <p:nvPr/>
        </p:nvSpPr>
        <p:spPr>
          <a:xfrm>
            <a:off x="321308" y="1076112"/>
            <a:ext cx="2726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DHT11</a:t>
            </a:r>
          </a:p>
        </p:txBody>
      </p:sp>
      <p:pic>
        <p:nvPicPr>
          <p:cNvPr id="3" name="DHT11">
            <a:hlinkClick r:id="" action="ppaction://media"/>
            <a:extLst>
              <a:ext uri="{FF2B5EF4-FFF2-40B4-BE49-F238E27FC236}">
                <a16:creationId xmlns:a16="http://schemas.microsoft.com/office/drawing/2014/main" id="{076DA6A0-DA4B-2570-2112-D06AE1A76A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6904" y="2304508"/>
            <a:ext cx="3998192" cy="22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652D-A865-57C9-B684-48EAB945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760300-6038-FF5A-A93A-64DEFBD4B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ACC77-7559-74A6-6D55-5BE279F5CE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905B77-4AB5-76AF-F865-7C6220F7A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80548" y="1700140"/>
            <a:ext cx="6816538" cy="3424121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BA8AE-4573-91C8-40F1-F7AFF03BFFAA}"/>
              </a:ext>
            </a:extLst>
          </p:cNvPr>
          <p:cNvSpPr txBox="1"/>
          <p:nvPr/>
        </p:nvSpPr>
        <p:spPr>
          <a:xfrm>
            <a:off x="2680548" y="2950535"/>
            <a:ext cx="6816538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F7F7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6. Conclusion</a:t>
            </a:r>
          </a:p>
        </p:txBody>
      </p:sp>
    </p:spTree>
    <p:extLst>
      <p:ext uri="{BB962C8B-B14F-4D97-AF65-F5344CB8AC3E}">
        <p14:creationId xmlns:p14="http://schemas.microsoft.com/office/powerpoint/2010/main" val="2507897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88474-F580-6E66-9102-F43634D1C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46AAB2BB-ED91-FB77-E998-2B9E6853DB38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428AB5D6-9631-AC85-9446-FE5ED1A03E1C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9E5517C5-ADF2-6A4E-1570-F66CE211F2B2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157105-CA30-B591-8D56-682F5442788A}"/>
              </a:ext>
            </a:extLst>
          </p:cNvPr>
          <p:cNvSpPr txBox="1"/>
          <p:nvPr/>
        </p:nvSpPr>
        <p:spPr>
          <a:xfrm>
            <a:off x="4601536" y="3292822"/>
            <a:ext cx="6610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tx_done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신호로만 데이터 전송 제어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FSM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아직 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 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상태에 도달하기 전일 수도 있어 새로운 데이터를 덮어쓰게 되는 위험이 존재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44E715-332D-1894-F836-4799B12716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49299"/>
            <a:ext cx="4124176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2CDD8CEB-D879-1A26-DC2A-3CAB86C8B6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61617"/>
            <a:ext cx="3899568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E38AF-3AFD-59E3-5F73-CA8C5D56CA4E}"/>
              </a:ext>
            </a:extLst>
          </p:cNvPr>
          <p:cNvSpPr txBox="1"/>
          <p:nvPr/>
        </p:nvSpPr>
        <p:spPr>
          <a:xfrm>
            <a:off x="527536" y="1422047"/>
            <a:ext cx="298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거리 값 출력 타이밍 개선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0DA6C1-6685-8737-4432-B79FAD4E540A}"/>
              </a:ext>
            </a:extLst>
          </p:cNvPr>
          <p:cNvSpPr txBox="1"/>
          <p:nvPr/>
        </p:nvSpPr>
        <p:spPr>
          <a:xfrm>
            <a:off x="4601536" y="5650750"/>
            <a:ext cx="661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tick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count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160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번 세어 </a:t>
            </a:r>
            <a:r>
              <a:rPr lang="en-US" altLang="ko-KR" dirty="0" err="1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uart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전송이 끝나는 타이밍에 새로운 데이터 전송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73912C-8ED5-BF51-6E26-E61E5C6D45B3}"/>
              </a:ext>
            </a:extLst>
          </p:cNvPr>
          <p:cNvSpPr txBox="1"/>
          <p:nvPr/>
        </p:nvSpPr>
        <p:spPr>
          <a:xfrm>
            <a:off x="5726031" y="4998502"/>
            <a:ext cx="190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 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1F5767-60D5-8691-4B32-86D3C051A36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85" y="4844316"/>
            <a:ext cx="751590" cy="7515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F8B11E-7D18-BBCC-9396-72BA0A075116}"/>
              </a:ext>
            </a:extLst>
          </p:cNvPr>
          <p:cNvSpPr txBox="1"/>
          <p:nvPr/>
        </p:nvSpPr>
        <p:spPr>
          <a:xfrm>
            <a:off x="5506575" y="2629573"/>
            <a:ext cx="190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 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E6C5FB3-2823-9771-5611-8E07FFE7A4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85" y="2486388"/>
            <a:ext cx="809590" cy="8095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E6BD48-D76D-CC08-12B0-D9872F72EC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856" r="5753"/>
          <a:stretch/>
        </p:blipFill>
        <p:spPr>
          <a:xfrm>
            <a:off x="462694" y="2826822"/>
            <a:ext cx="3804368" cy="3758944"/>
          </a:xfrm>
          <a:prstGeom prst="rect">
            <a:avLst/>
          </a:prstGeom>
        </p:spPr>
      </p:pic>
      <p:pic>
        <p:nvPicPr>
          <p:cNvPr id="24" name="그림 23" descr="텍스트, 도표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42EF24-BDC6-C937-4423-26FAC3CED5C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16" t="21060" r="2654" b="4262"/>
          <a:stretch/>
        </p:blipFill>
        <p:spPr>
          <a:xfrm>
            <a:off x="7743001" y="1371972"/>
            <a:ext cx="3670668" cy="19413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EEB621C-323E-7FD5-3191-67D50D8F0B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EF2A66-6D76-F391-E2AA-76EA7976C0C5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Conclusion(Trouble shooting)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2595C7-86FA-2A00-E1D6-F8A42252B793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D1C2A1A-9DAA-CF06-7AEA-0BB8175FDA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2C2A045-4DF6-9509-120B-C25DB91EBC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CB9FA9-1497-ABEF-223E-536D3BFBA20C}"/>
              </a:ext>
            </a:extLst>
          </p:cNvPr>
          <p:cNvSpPr txBox="1"/>
          <p:nvPr/>
        </p:nvSpPr>
        <p:spPr>
          <a:xfrm>
            <a:off x="6096000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Distance Mode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46B1B0-625A-83E2-F6F1-B5330A7E3114}"/>
              </a:ext>
            </a:extLst>
          </p:cNvPr>
          <p:cNvSpPr txBox="1"/>
          <p:nvPr/>
        </p:nvSpPr>
        <p:spPr>
          <a:xfrm>
            <a:off x="527536" y="2098062"/>
            <a:ext cx="190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 전</a:t>
            </a:r>
          </a:p>
        </p:txBody>
      </p:sp>
    </p:spTree>
    <p:extLst>
      <p:ext uri="{BB962C8B-B14F-4D97-AF65-F5344CB8AC3E}">
        <p14:creationId xmlns:p14="http://schemas.microsoft.com/office/powerpoint/2010/main" val="1291193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557FD-EB91-B191-4513-7D8C6F227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A9943ABA-F361-A93B-6BD8-4D57B6027E56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BD697A8-3EA7-A0E5-07C7-51D642BF3B33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5A536D6E-596E-6854-F9BF-D874C5112F7F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8740732-E13B-420A-2463-DA23ECDCB38B}"/>
              </a:ext>
            </a:extLst>
          </p:cNvPr>
          <p:cNvSpPr txBox="1"/>
          <p:nvPr/>
        </p:nvSpPr>
        <p:spPr>
          <a:xfrm>
            <a:off x="4601536" y="3292822"/>
            <a:ext cx="6610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tx_done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신호로만 데이터 전송 제어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FSM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아직 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IDLE 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상태에 도달하기 전일 수도 있어 새로운 데이터를 덮어쓰게 되는 위험이 존재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324696-DC44-3F41-AEE5-9977005718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49299"/>
            <a:ext cx="4124176" cy="5350263"/>
          </a:xfrm>
          <a:prstGeom prst="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>
            <a:extLst>
              <a:ext uri="{FF2B5EF4-FFF2-40B4-BE49-F238E27FC236}">
                <a16:creationId xmlns:a16="http://schemas.microsoft.com/office/drawing/2014/main" id="{9EE97D1D-7864-A47A-7ACF-68C413C09B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57904" y="1361617"/>
            <a:ext cx="3899568" cy="490193"/>
          </a:xfrm>
          <a:custGeom>
            <a:avLst/>
            <a:gdLst>
              <a:gd name="connsiteX0" fmla="*/ 0 w 2600226"/>
              <a:gd name="connsiteY0" fmla="*/ 0 h 622169"/>
              <a:gd name="connsiteX1" fmla="*/ 2600226 w 2600226"/>
              <a:gd name="connsiteY1" fmla="*/ 0 h 622169"/>
              <a:gd name="connsiteX2" fmla="*/ 2263218 w 2600226"/>
              <a:gd name="connsiteY2" fmla="*/ 622169 h 622169"/>
              <a:gd name="connsiteX3" fmla="*/ 0 w 2600226"/>
              <a:gd name="connsiteY3" fmla="*/ 622169 h 622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0226" h="622169">
                <a:moveTo>
                  <a:pt x="0" y="0"/>
                </a:moveTo>
                <a:lnTo>
                  <a:pt x="2600226" y="0"/>
                </a:lnTo>
                <a:lnTo>
                  <a:pt x="2263218" y="622169"/>
                </a:lnTo>
                <a:lnTo>
                  <a:pt x="0" y="622169"/>
                </a:lnTo>
                <a:close/>
              </a:path>
            </a:pathLst>
          </a:custGeom>
          <a:solidFill>
            <a:srgbClr val="033F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64AD09-F294-51CA-B15E-16BCF347FD06}"/>
              </a:ext>
            </a:extLst>
          </p:cNvPr>
          <p:cNvSpPr txBox="1"/>
          <p:nvPr/>
        </p:nvSpPr>
        <p:spPr>
          <a:xfrm>
            <a:off x="527536" y="1422047"/>
            <a:ext cx="298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거리 값 출력 타이밍 개선</a:t>
            </a:r>
            <a:endParaRPr lang="en-US" altLang="ko-KR" dirty="0">
              <a:solidFill>
                <a:schemeClr val="bg1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793B-B1A9-054F-FF3E-1DC1DE904AE1}"/>
              </a:ext>
            </a:extLst>
          </p:cNvPr>
          <p:cNvSpPr txBox="1"/>
          <p:nvPr/>
        </p:nvSpPr>
        <p:spPr>
          <a:xfrm>
            <a:off x="4601536" y="5650750"/>
            <a:ext cx="6610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tick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count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160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번 세어 </a:t>
            </a:r>
            <a:r>
              <a:rPr lang="en-US" altLang="ko-KR" dirty="0" err="1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uart</a:t>
            </a:r>
            <a:r>
              <a:rPr lang="en-US" altLang="ko-KR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전송이 끝나는 타이밍에 새로운 데이터 전송</a:t>
            </a:r>
            <a:endParaRPr lang="en-US" altLang="ko-KR" dirty="0">
              <a:solidFill>
                <a:srgbClr val="033F63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9320C0-4E50-73D6-200A-D8A9F662100E}"/>
              </a:ext>
            </a:extLst>
          </p:cNvPr>
          <p:cNvSpPr txBox="1"/>
          <p:nvPr/>
        </p:nvSpPr>
        <p:spPr>
          <a:xfrm>
            <a:off x="5726031" y="4998502"/>
            <a:ext cx="190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 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FB3A0C-36D9-B0A0-223B-1CD71BC7818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985" y="4844316"/>
            <a:ext cx="751590" cy="7515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AFB2E2D-441B-D271-95D0-C9F4F9038C0B}"/>
              </a:ext>
            </a:extLst>
          </p:cNvPr>
          <p:cNvSpPr txBox="1"/>
          <p:nvPr/>
        </p:nvSpPr>
        <p:spPr>
          <a:xfrm>
            <a:off x="5506575" y="2629573"/>
            <a:ext cx="190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 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62BE2E5-51E0-5C48-F615-E60F3978CB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85" y="2486388"/>
            <a:ext cx="809590" cy="809590"/>
          </a:xfrm>
          <a:prstGeom prst="rect">
            <a:avLst/>
          </a:prstGeom>
        </p:spPr>
      </p:pic>
      <p:pic>
        <p:nvPicPr>
          <p:cNvPr id="24" name="그림 23" descr="텍스트, 도표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B39832-4A8A-B51A-F816-CB02DFB80B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16" t="21060" r="2654" b="4262"/>
          <a:stretch/>
        </p:blipFill>
        <p:spPr>
          <a:xfrm>
            <a:off x="7743001" y="1371972"/>
            <a:ext cx="3670668" cy="194139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9877A7-EF69-A87C-3547-87C8BA6EB4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A59495-1451-C039-9354-9BF25D5F3C4A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Conclusion(Trouble shooting)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1D00B3-4816-8C52-B93F-7C89D05AC7FE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F259CD1-B12E-E390-E2B1-BE98C1CB86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41772F9-A8D2-181B-F097-DD554B0E85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FB985C-91E7-3A57-D496-108757C7521F}"/>
              </a:ext>
            </a:extLst>
          </p:cNvPr>
          <p:cNvSpPr txBox="1"/>
          <p:nvPr/>
        </p:nvSpPr>
        <p:spPr>
          <a:xfrm>
            <a:off x="6096000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Ultrasonic Distance Mode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0EE939-483E-F7F0-4DBD-8B85232820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5444"/>
          <a:stretch/>
        </p:blipFill>
        <p:spPr>
          <a:xfrm>
            <a:off x="419867" y="2937154"/>
            <a:ext cx="3804368" cy="3648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08CA3-0B47-E8C7-E8C3-BB11902488DD}"/>
              </a:ext>
            </a:extLst>
          </p:cNvPr>
          <p:cNvSpPr txBox="1"/>
          <p:nvPr/>
        </p:nvSpPr>
        <p:spPr>
          <a:xfrm>
            <a:off x="527536" y="2098062"/>
            <a:ext cx="190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033F63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개선 후</a:t>
            </a:r>
          </a:p>
        </p:txBody>
      </p:sp>
    </p:spTree>
    <p:extLst>
      <p:ext uri="{BB962C8B-B14F-4D97-AF65-F5344CB8AC3E}">
        <p14:creationId xmlns:p14="http://schemas.microsoft.com/office/powerpoint/2010/main" val="2985004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2C6BC-54A5-AFB6-08BE-E750087A3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F03AADD1-A3CE-1A2C-0B19-1DDECB7219BA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CB02459-D4D9-4FAE-B62E-C49586DFA334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12AEBF80-1AC9-6777-1791-268450F73CD6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46DFF8C-0BA0-8B34-34C7-2E5942330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835"/>
          <a:stretch/>
        </p:blipFill>
        <p:spPr>
          <a:xfrm>
            <a:off x="114143" y="2504408"/>
            <a:ext cx="5279893" cy="1827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75A3B6-5D0F-622E-122C-8FFE265385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082"/>
          <a:stretch/>
        </p:blipFill>
        <p:spPr>
          <a:xfrm>
            <a:off x="6355860" y="2619184"/>
            <a:ext cx="5737763" cy="1597891"/>
          </a:xfrm>
          <a:prstGeom prst="rect">
            <a:avLst/>
          </a:prstGeom>
        </p:spPr>
      </p:pic>
      <p:sp>
        <p:nvSpPr>
          <p:cNvPr id="10" name="오른쪽 화살표 2">
            <a:extLst>
              <a:ext uri="{FF2B5EF4-FFF2-40B4-BE49-F238E27FC236}">
                <a16:creationId xmlns:a16="http://schemas.microsoft.com/office/drawing/2014/main" id="{2539D8D0-F0E9-913B-1DFF-12387A377959}"/>
              </a:ext>
            </a:extLst>
          </p:cNvPr>
          <p:cNvSpPr/>
          <p:nvPr/>
        </p:nvSpPr>
        <p:spPr>
          <a:xfrm>
            <a:off x="5553408" y="3241964"/>
            <a:ext cx="643079" cy="5541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B456FB-BA3D-CAE6-6B60-A510F9408495}"/>
              </a:ext>
            </a:extLst>
          </p:cNvPr>
          <p:cNvSpPr/>
          <p:nvPr/>
        </p:nvSpPr>
        <p:spPr>
          <a:xfrm>
            <a:off x="1126837" y="3241964"/>
            <a:ext cx="2549236" cy="415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77F7388-6D8D-9C6B-2591-676A807611B0}"/>
              </a:ext>
            </a:extLst>
          </p:cNvPr>
          <p:cNvSpPr/>
          <p:nvPr/>
        </p:nvSpPr>
        <p:spPr>
          <a:xfrm>
            <a:off x="7467601" y="3371274"/>
            <a:ext cx="3791526" cy="415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7E009C-D0A2-DD1C-5EAB-DA93022180E8}"/>
              </a:ext>
            </a:extLst>
          </p:cNvPr>
          <p:cNvSpPr txBox="1"/>
          <p:nvPr/>
        </p:nvSpPr>
        <p:spPr>
          <a:xfrm>
            <a:off x="495798" y="4552182"/>
            <a:ext cx="451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Dht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의 값과 상관 없이 값이 계산하여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오류 발생 빈도 높음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942CC9-B9AF-1F51-8640-01FA419FA624}"/>
              </a:ext>
            </a:extLst>
          </p:cNvPr>
          <p:cNvSpPr txBox="1"/>
          <p:nvPr/>
        </p:nvSpPr>
        <p:spPr>
          <a:xfrm>
            <a:off x="7225881" y="4552182"/>
            <a:ext cx="4053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완전히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되었을 때 비교하여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오류 발생 감소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5A84866-80D8-8F0F-4785-3E5132CB7D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A8681E-4808-3602-7795-7949C020E5DE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Conclusion(Trouble shooting)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BDAD547-2271-E30E-E6A9-F3F4C70E0C9F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32E98E-1CB1-0000-31EC-D61A904073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354ABBD-9590-55AE-68FE-75D0ECEF71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8B57B9-17E3-A5F1-5646-1EAE4326F98B}"/>
              </a:ext>
            </a:extLst>
          </p:cNvPr>
          <p:cNvSpPr txBox="1"/>
          <p:nvPr/>
        </p:nvSpPr>
        <p:spPr>
          <a:xfrm>
            <a:off x="6096000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Humidity / Temperature Mode</a:t>
            </a:r>
          </a:p>
        </p:txBody>
      </p:sp>
    </p:spTree>
    <p:extLst>
      <p:ext uri="{BB962C8B-B14F-4D97-AF65-F5344CB8AC3E}">
        <p14:creationId xmlns:p14="http://schemas.microsoft.com/office/powerpoint/2010/main" val="1453923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B40C-A3AB-6E6E-4DEC-3010EEC25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4D83CE0-0B25-785C-9571-552576C11B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862B46-2783-ED96-4184-CCEFF577AEEC}"/>
              </a:ext>
            </a:extLst>
          </p:cNvPr>
          <p:cNvSpPr/>
          <p:nvPr/>
        </p:nvSpPr>
        <p:spPr>
          <a:xfrm>
            <a:off x="1390411" y="272234"/>
            <a:ext cx="53241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Conclusion(Trouble shooting)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D0FDEE-87B9-4E12-100B-DD546F0D3EC5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05.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8E979C-D1F8-6954-BD8C-814421AD2F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325F64-6A84-3E42-1CF2-4847402AFB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92FAA8-00E1-9348-9CBA-0C23428CAB95}"/>
              </a:ext>
            </a:extLst>
          </p:cNvPr>
          <p:cNvSpPr txBox="1"/>
          <p:nvPr/>
        </p:nvSpPr>
        <p:spPr>
          <a:xfrm>
            <a:off x="6096000" y="27223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Humidity / Temperature Mode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C943B-F68E-5CDD-4881-BC4199856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970" y="1764089"/>
            <a:ext cx="1564701" cy="4498512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886400D-C848-A63F-AD37-0C2F1C389881}"/>
              </a:ext>
            </a:extLst>
          </p:cNvPr>
          <p:cNvGrpSpPr/>
          <p:nvPr/>
        </p:nvGrpSpPr>
        <p:grpSpPr>
          <a:xfrm>
            <a:off x="4818162" y="1218467"/>
            <a:ext cx="4650633" cy="4498512"/>
            <a:chOff x="581891" y="1200727"/>
            <a:chExt cx="4650633" cy="44985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0EB00C-573B-A980-2E04-3CB97A5B5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0002"/>
            <a:stretch/>
          </p:blipFill>
          <p:spPr>
            <a:xfrm>
              <a:off x="581891" y="1200727"/>
              <a:ext cx="4650633" cy="449851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1A44585-C0E6-8A6D-79C3-839ADB155F52}"/>
                </a:ext>
              </a:extLst>
            </p:cNvPr>
            <p:cNvSpPr/>
            <p:nvPr/>
          </p:nvSpPr>
          <p:spPr>
            <a:xfrm>
              <a:off x="877455" y="3380510"/>
              <a:ext cx="2133600" cy="4156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0B5FDB-E5E3-FE31-9B63-C24685C78359}"/>
                </a:ext>
              </a:extLst>
            </p:cNvPr>
            <p:cNvSpPr/>
            <p:nvPr/>
          </p:nvSpPr>
          <p:spPr>
            <a:xfrm>
              <a:off x="877455" y="4844474"/>
              <a:ext cx="2133600" cy="41563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34C0B57-B074-5475-427E-04CA109FF4EC}"/>
              </a:ext>
            </a:extLst>
          </p:cNvPr>
          <p:cNvSpPr txBox="1"/>
          <p:nvPr/>
        </p:nvSpPr>
        <p:spPr>
          <a:xfrm>
            <a:off x="138009" y="3467723"/>
            <a:ext cx="3545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UART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에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IP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정보가 첫 시작에만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출력되고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10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초 반복 시엔 출력이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안되는 문제 발생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26EFE9-5177-3F2F-904A-EF309740A2DD}"/>
              </a:ext>
            </a:extLst>
          </p:cNvPr>
          <p:cNvSpPr txBox="1"/>
          <p:nvPr/>
        </p:nvSpPr>
        <p:spPr>
          <a:xfrm>
            <a:off x="4942060" y="5939435"/>
            <a:ext cx="4223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패리티비트 비교 후 데이터 값이 </a:t>
            </a: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/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최종 저장된 후에만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 되는 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trig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변수 생성</a:t>
            </a:r>
          </a:p>
        </p:txBody>
      </p:sp>
      <p:sp>
        <p:nvSpPr>
          <p:cNvPr id="15" name="오른쪽 화살표 2">
            <a:extLst>
              <a:ext uri="{FF2B5EF4-FFF2-40B4-BE49-F238E27FC236}">
                <a16:creationId xmlns:a16="http://schemas.microsoft.com/office/drawing/2014/main" id="{7C863BBA-92F9-19B3-7E59-DDBC8B5F882C}"/>
              </a:ext>
            </a:extLst>
          </p:cNvPr>
          <p:cNvSpPr/>
          <p:nvPr/>
        </p:nvSpPr>
        <p:spPr>
          <a:xfrm>
            <a:off x="3683727" y="3652452"/>
            <a:ext cx="643079" cy="5541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DA6FA2-6F48-BAA2-A881-81CABB0E4218}"/>
              </a:ext>
            </a:extLst>
          </p:cNvPr>
          <p:cNvGrpSpPr/>
          <p:nvPr/>
        </p:nvGrpSpPr>
        <p:grpSpPr>
          <a:xfrm>
            <a:off x="8941051" y="6427960"/>
            <a:ext cx="3250949" cy="439092"/>
            <a:chOff x="8941051" y="6427960"/>
            <a:chExt cx="3250949" cy="43909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BB7A609-37CD-6AE9-05FB-31BA0AE2B06A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0EA6DDBA-B6CD-126B-B25A-23F717186E57}"/>
                </a:ext>
              </a:extLst>
            </p:cNvPr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091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652D-A865-57C9-B684-48EAB945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760300-6038-FF5A-A93A-64DEFBD4B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ACC77-7559-74A6-6D55-5BE279F5CE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905B77-4AB5-76AF-F865-7C6220F7A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80548" y="1700140"/>
            <a:ext cx="6816538" cy="3424121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BA8AE-4573-91C8-40F1-F7AFF03BFFAA}"/>
              </a:ext>
            </a:extLst>
          </p:cNvPr>
          <p:cNvSpPr txBox="1"/>
          <p:nvPr/>
        </p:nvSpPr>
        <p:spPr>
          <a:xfrm>
            <a:off x="2680548" y="2904368"/>
            <a:ext cx="6816538" cy="101566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7F7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48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7649-73CD-48A2-6580-3B2966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6A429-AC19-9E7B-F946-BE169DF476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AF64CE-095F-B4F9-E602-4C50BD73B7F2}"/>
              </a:ext>
            </a:extLst>
          </p:cNvPr>
          <p:cNvSpPr/>
          <p:nvPr/>
        </p:nvSpPr>
        <p:spPr>
          <a:xfrm>
            <a:off x="1390411" y="272234"/>
            <a:ext cx="32822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Introduction</a:t>
            </a:r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0DC00B-E6C2-3238-5813-F2070CE15335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56A429-AC19-9E7B-F946-BE169DF476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CBFFC2-1D8B-26E2-A656-A202776BF8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157494" y="6588368"/>
            <a:ext cx="3034506" cy="266960"/>
            <a:chOff x="9157494" y="6600092"/>
            <a:chExt cx="3034506" cy="2669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4D5589-255F-E87D-B910-DD4D773AC4D1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38FFAA84-02A2-E2F4-A966-46C2CD546BFD}"/>
                </a:ext>
              </a:extLst>
            </p:cNvPr>
            <p:cNvSpPr/>
            <p:nvPr/>
          </p:nvSpPr>
          <p:spPr>
            <a:xfrm>
              <a:off x="9157494" y="6600092"/>
              <a:ext cx="326590" cy="26696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16139" y="2248718"/>
            <a:ext cx="536916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환경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Vivado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FPGA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설계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시뮬레이션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디버깅에 사용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Visual Studio Code: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코드 편집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빌드 및 디버깅 지원</a:t>
            </a: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통신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UART: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시리얼 통신 인터페이스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(115200 bps)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ComPortMaster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UART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통신 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HC-SR04 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초음파 거리 센서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거리 측정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DHT11 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습도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온도 센서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습도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온도 측정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42055" y="2523716"/>
            <a:ext cx="592601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디스플레이</a:t>
            </a:r>
            <a:endParaRPr lang="ko-KR" altLang="en-US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7-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세그먼트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FND (4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자리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숫자 표시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거리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endParaRPr lang="en-US" altLang="ko-KR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입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/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출력 인터페이스</a:t>
            </a:r>
            <a:endParaRPr lang="en-US" altLang="ko-KR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버튼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입력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모드 선택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슬라이드 스위치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5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 제어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모드 설정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LED 8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상태 표시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모드 번호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417954" y="1758394"/>
            <a:ext cx="46506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개발 보드</a:t>
            </a:r>
            <a:r>
              <a:rPr lang="en-US" altLang="ko-KR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Basys3 (Xilinx Artix-7 FPGA)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0AF64CE-095F-B4F9-E602-4C50BD73B7F2}"/>
              </a:ext>
            </a:extLst>
          </p:cNvPr>
          <p:cNvSpPr/>
          <p:nvPr/>
        </p:nvSpPr>
        <p:spPr>
          <a:xfrm>
            <a:off x="181707" y="1064189"/>
            <a:ext cx="14703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006B99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Spec</a:t>
            </a:r>
            <a:endParaRPr lang="ko-KR" altLang="en-US" sz="3200" dirty="0">
              <a:solidFill>
                <a:srgbClr val="006B99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6" name="직사각형 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17058" y="2193401"/>
            <a:ext cx="11382009" cy="43949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22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C652D-A865-57C9-B684-48EAB9455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C760300-6038-FF5A-A93A-64DEFBD4B4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BACC77-7559-74A6-6D55-5BE279F5CE4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3249" y="0"/>
            <a:ext cx="11765503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905B77-4AB5-76AF-F865-7C6220F7A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680548" y="1700140"/>
            <a:ext cx="6816538" cy="3424121"/>
          </a:xfrm>
          <a:prstGeom prst="rect">
            <a:avLst/>
          </a:prstGeom>
          <a:solidFill>
            <a:srgbClr val="033F6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BA8AE-4573-91C8-40F1-F7AFF03BFFAA}"/>
              </a:ext>
            </a:extLst>
          </p:cNvPr>
          <p:cNvSpPr txBox="1"/>
          <p:nvPr/>
        </p:nvSpPr>
        <p:spPr>
          <a:xfrm>
            <a:off x="2680548" y="2996701"/>
            <a:ext cx="6816538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7F7F7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 Function Definition</a:t>
            </a:r>
          </a:p>
        </p:txBody>
      </p:sp>
    </p:spTree>
    <p:extLst>
      <p:ext uri="{BB962C8B-B14F-4D97-AF65-F5344CB8AC3E}">
        <p14:creationId xmlns:p14="http://schemas.microsoft.com/office/powerpoint/2010/main" val="160939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7649-73CD-48A2-6580-3B2966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6A429-AC19-9E7B-F946-BE169DF476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AF64CE-095F-B4F9-E602-4C50BD73B7F2}"/>
              </a:ext>
            </a:extLst>
          </p:cNvPr>
          <p:cNvSpPr/>
          <p:nvPr/>
        </p:nvSpPr>
        <p:spPr>
          <a:xfrm>
            <a:off x="1390411" y="272234"/>
            <a:ext cx="3656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Function Definition</a:t>
            </a:r>
          </a:p>
          <a:p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0DC00B-E6C2-3238-5813-F2070CE15335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56A429-AC19-9E7B-F946-BE169DF476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CBFFC2-1D8B-26E2-A656-A202776BF8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157494" y="6589488"/>
            <a:ext cx="3034506" cy="266960"/>
            <a:chOff x="9157494" y="6600092"/>
            <a:chExt cx="3034506" cy="2669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4D5589-255F-E87D-B910-DD4D773AC4D1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38FFAA84-02A2-E2F4-A966-46C2CD546BFD}"/>
                </a:ext>
              </a:extLst>
            </p:cNvPr>
            <p:cNvSpPr/>
            <p:nvPr/>
          </p:nvSpPr>
          <p:spPr>
            <a:xfrm>
              <a:off x="9157494" y="6600092"/>
              <a:ext cx="326590" cy="26696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" name="그림 2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8F4766-45C4-1533-9009-F1F9CFC29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45" y="1037926"/>
            <a:ext cx="8335110" cy="55567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AD1732C-C85D-1162-4081-A4544703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407" t="50000" r="71002" b="36340"/>
          <a:stretch/>
        </p:blipFill>
        <p:spPr>
          <a:xfrm>
            <a:off x="9627094" y="5921542"/>
            <a:ext cx="1089065" cy="7297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9" name="직사각형 3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576770" y="5894116"/>
            <a:ext cx="1398140" cy="788266"/>
          </a:xfrm>
          <a:prstGeom prst="rect">
            <a:avLst/>
          </a:prstGeom>
          <a:solidFill>
            <a:srgbClr val="F1F0F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https://sdmntprwestus.oaiusercontent.com/files/00000000-3bc4-5230-9ac2-f0bb76012b3f/raw?se=2025-03-28T02%3A36%3A17Z&amp;sp=r&amp;sv=2024-08-04&amp;sr=b&amp;scid=54c43879-4b73-5e3c-bee4-308321999d79&amp;skoid=72d71449-cf2f-4f10-a498-f160460104ee&amp;sktid=a48cca56-e6da-484e-a814-9c849652bcb3&amp;skt=2025-03-27T19%3A42%3A19Z&amp;ske=2025-03-28T19%3A42%3A19Z&amp;sks=b&amp;skv=2024-08-04&amp;sig=rYr95kFALqHM/p/fIxBmv5y8LWaSlPq4btJNi7T0jSA%3D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552" b="69615" l="6055" r="20456">
                        <a14:foregroundMark x1="10156" y1="60840" x2="10156" y2="60840"/>
                        <a14:foregroundMark x1="13281" y1="60742" x2="13281" y2="60742"/>
                        <a14:foregroundMark x1="14323" y1="60449" x2="14323" y2="60449"/>
                        <a14:foregroundMark x1="15885" y1="61426" x2="15885" y2="61426"/>
                        <a14:foregroundMark x1="17969" y1="65430" x2="17969" y2="65430"/>
                        <a14:foregroundMark x1="16862" y1="65137" x2="16862" y2="65137"/>
                        <a14:foregroundMark x1="15299" y1="65039" x2="15299" y2="65039"/>
                        <a14:foregroundMark x1="14193" y1="65039" x2="14193" y2="65039"/>
                        <a14:foregroundMark x1="12956" y1="65039" x2="12956" y2="65039"/>
                        <a14:foregroundMark x1="11589" y1="65625" x2="11589" y2="65625"/>
                        <a14:foregroundMark x1="8659" y1="66406" x2="8659" y2="66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42" t="39894" r="84043" b="41689"/>
          <a:stretch/>
        </p:blipFill>
        <p:spPr bwMode="auto">
          <a:xfrm>
            <a:off x="2610253" y="5990537"/>
            <a:ext cx="20533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sdmntprwestus.oaiusercontent.com/files/00000000-3bc4-5230-9ac2-f0bb76012b3f/raw?se=2025-03-28T02%3A36%3A17Z&amp;sp=r&amp;sv=2024-08-04&amp;sr=b&amp;scid=54c43879-4b73-5e3c-bee4-308321999d79&amp;skoid=72d71449-cf2f-4f10-a498-f160460104ee&amp;sktid=a48cca56-e6da-484e-a814-9c849652bcb3&amp;skt=2025-03-27T19%3A42%3A19Z&amp;ske=2025-03-28T19%3A42%3A19Z&amp;sks=b&amp;skv=2024-08-04&amp;sig=rYr95kFALqHM/p/fIxBmv5y8LWaSlPq4btJNi7T0jSA%3D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552" b="69615" l="6055" r="20456">
                        <a14:foregroundMark x1="10156" y1="60840" x2="10156" y2="60840"/>
                        <a14:foregroundMark x1="13281" y1="60742" x2="13281" y2="60742"/>
                        <a14:foregroundMark x1="14323" y1="60449" x2="14323" y2="60449"/>
                        <a14:foregroundMark x1="15885" y1="61426" x2="15885" y2="61426"/>
                        <a14:foregroundMark x1="17969" y1="65430" x2="17969" y2="65430"/>
                        <a14:foregroundMark x1="16862" y1="65137" x2="16862" y2="65137"/>
                        <a14:foregroundMark x1="15299" y1="65039" x2="15299" y2="65039"/>
                        <a14:foregroundMark x1="14193" y1="65039" x2="14193" y2="65039"/>
                        <a14:foregroundMark x1="12956" y1="65039" x2="12956" y2="65039"/>
                        <a14:foregroundMark x1="11589" y1="65625" x2="11589" y2="65625"/>
                        <a14:foregroundMark x1="8659" y1="66406" x2="8659" y2="66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42" t="39894" r="84043" b="41689"/>
          <a:stretch/>
        </p:blipFill>
        <p:spPr bwMode="auto">
          <a:xfrm>
            <a:off x="2315313" y="5990537"/>
            <a:ext cx="20533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dmntprwestus.oaiusercontent.com/files/00000000-3bc4-5230-9ac2-f0bb76012b3f/raw?se=2025-03-28T02%3A36%3A17Z&amp;sp=r&amp;sv=2024-08-04&amp;sr=b&amp;scid=54c43879-4b73-5e3c-bee4-308321999d79&amp;skoid=72d71449-cf2f-4f10-a498-f160460104ee&amp;sktid=a48cca56-e6da-484e-a814-9c849652bcb3&amp;skt=2025-03-27T19%3A42%3A19Z&amp;ske=2025-03-28T19%3A42%3A19Z&amp;sks=b&amp;skv=2024-08-04&amp;sig=rYr95kFALqHM/p/fIxBmv5y8LWaSlPq4btJNi7T0jSA%3D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552" b="69615" l="6055" r="20456">
                        <a14:foregroundMark x1="10156" y1="60840" x2="10156" y2="60840"/>
                        <a14:foregroundMark x1="13281" y1="60742" x2="13281" y2="60742"/>
                        <a14:foregroundMark x1="14323" y1="60449" x2="14323" y2="60449"/>
                        <a14:foregroundMark x1="15885" y1="61426" x2="15885" y2="61426"/>
                        <a14:foregroundMark x1="17969" y1="65430" x2="17969" y2="65430"/>
                        <a14:foregroundMark x1="16862" y1="65137" x2="16862" y2="65137"/>
                        <a14:foregroundMark x1="15299" y1="65039" x2="15299" y2="65039"/>
                        <a14:foregroundMark x1="14193" y1="65039" x2="14193" y2="65039"/>
                        <a14:foregroundMark x1="12956" y1="65039" x2="12956" y2="65039"/>
                        <a14:foregroundMark x1="11589" y1="65625" x2="11589" y2="65625"/>
                        <a14:foregroundMark x1="8659" y1="66406" x2="8659" y2="66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42" t="39894" r="84043" b="41689"/>
          <a:stretch/>
        </p:blipFill>
        <p:spPr bwMode="auto">
          <a:xfrm>
            <a:off x="2020373" y="5990537"/>
            <a:ext cx="20533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sdmntprwestus.oaiusercontent.com/files/00000000-3bc4-5230-9ac2-f0bb76012b3f/raw?se=2025-03-28T02%3A36%3A17Z&amp;sp=r&amp;sv=2024-08-04&amp;sr=b&amp;scid=54c43879-4b73-5e3c-bee4-308321999d79&amp;skoid=72d71449-cf2f-4f10-a498-f160460104ee&amp;sktid=a48cca56-e6da-484e-a814-9c849652bcb3&amp;skt=2025-03-27T19%3A42%3A19Z&amp;ske=2025-03-28T19%3A42%3A19Z&amp;sks=b&amp;skv=2024-08-04&amp;sig=rYr95kFALqHM/p/fIxBmv5y8LWaSlPq4btJNi7T0jSA%3D"/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8552" b="69615" l="6055" r="20456">
                        <a14:foregroundMark x1="10156" y1="60840" x2="10156" y2="60840"/>
                        <a14:foregroundMark x1="13281" y1="60742" x2="13281" y2="60742"/>
                        <a14:foregroundMark x1="14323" y1="60449" x2="14323" y2="60449"/>
                        <a14:foregroundMark x1="15885" y1="61426" x2="15885" y2="61426"/>
                        <a14:foregroundMark x1="17969" y1="65430" x2="17969" y2="65430"/>
                        <a14:foregroundMark x1="16862" y1="65137" x2="16862" y2="65137"/>
                        <a14:foregroundMark x1="15299" y1="65039" x2="15299" y2="65039"/>
                        <a14:foregroundMark x1="14193" y1="65039" x2="14193" y2="65039"/>
                        <a14:foregroundMark x1="12956" y1="65039" x2="12956" y2="65039"/>
                        <a14:foregroundMark x1="11589" y1="65625" x2="11589" y2="65625"/>
                        <a14:foregroundMark x1="8659" y1="66406" x2="8659" y2="664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42" t="39894" r="84043" b="41689"/>
          <a:stretch/>
        </p:blipFill>
        <p:spPr bwMode="auto">
          <a:xfrm>
            <a:off x="1725433" y="5990537"/>
            <a:ext cx="20533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82632" y="6359217"/>
            <a:ext cx="1398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Mode Control</a:t>
            </a:r>
            <a:endParaRPr lang="ko-KR" altLang="en-US" sz="15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4860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7649-73CD-48A2-6580-3B2966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6A429-AC19-9E7B-F946-BE169DF476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AF64CE-095F-B4F9-E602-4C50BD73B7F2}"/>
              </a:ext>
            </a:extLst>
          </p:cNvPr>
          <p:cNvSpPr/>
          <p:nvPr/>
        </p:nvSpPr>
        <p:spPr>
          <a:xfrm>
            <a:off x="1390411" y="272234"/>
            <a:ext cx="3656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Function Definition</a:t>
            </a:r>
          </a:p>
          <a:p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0DC00B-E6C2-3238-5813-F2070CE15335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56A429-AC19-9E7B-F946-BE169DF476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CBFFC2-1D8B-26E2-A656-A202776BF8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157494" y="6588368"/>
            <a:ext cx="3034506" cy="266960"/>
            <a:chOff x="9157494" y="6600092"/>
            <a:chExt cx="3034506" cy="2669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4D5589-255F-E87D-B910-DD4D773AC4D1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38FFAA84-02A2-E2F4-A966-46C2CD546BFD}"/>
                </a:ext>
              </a:extLst>
            </p:cNvPr>
            <p:cNvSpPr/>
            <p:nvPr/>
          </p:nvSpPr>
          <p:spPr>
            <a:xfrm>
              <a:off x="9157494" y="6600092"/>
              <a:ext cx="326590" cy="26696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모서리가 둥근 직사각형 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94208" y="1292416"/>
            <a:ext cx="4930825" cy="2497603"/>
          </a:xfrm>
          <a:prstGeom prst="roundRect">
            <a:avLst/>
          </a:prstGeom>
          <a:noFill/>
          <a:ln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4" descr="https://sdmntprwestus.oaiusercontent.com/files/00000000-1364-5230-a4e8-f4ab13fb4500/raw?se=2025-03-28T02%3A45%3A26Z&amp;sp=r&amp;sv=2024-08-04&amp;sr=b&amp;scid=f3feba67-b944-54f6-bfe8-5724a4e9e69c&amp;skoid=72d71449-cf2f-4f10-a498-f160460104ee&amp;sktid=a48cca56-e6da-484e-a814-9c849652bcb3&amp;skt=2025-03-27T19%3A44%3A28Z&amp;ske=2025-03-28T19%3A44%3A28Z&amp;sks=b&amp;skv=2024-08-04&amp;sig=mx7sMZRHSy0Kau7hF1WhpAjhxr/LntQv4MfGxu3rFSc%3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99" b="43066" l="15820" r="29167">
                        <a14:foregroundMark x1="23307" y1="25488" x2="22526" y2="32617"/>
                        <a14:foregroundMark x1="20508" y1="28906" x2="21875" y2="35059"/>
                        <a14:foregroundMark x1="22461" y1="34863" x2="25456" y2="28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98" t="16307" r="69135" b="53946"/>
          <a:stretch/>
        </p:blipFill>
        <p:spPr bwMode="auto">
          <a:xfrm>
            <a:off x="616139" y="1012570"/>
            <a:ext cx="756138" cy="899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모서리가 둥근 직사각형 2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228562" y="1292416"/>
            <a:ext cx="4930825" cy="2497603"/>
          </a:xfrm>
          <a:prstGeom prst="roundRect">
            <a:avLst/>
          </a:prstGeom>
          <a:noFill/>
          <a:ln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94208" y="3871493"/>
            <a:ext cx="4930825" cy="2497603"/>
          </a:xfrm>
          <a:prstGeom prst="roundRect">
            <a:avLst/>
          </a:prstGeom>
          <a:noFill/>
          <a:ln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228562" y="3871493"/>
            <a:ext cx="4930825" cy="2497603"/>
          </a:xfrm>
          <a:prstGeom prst="roundRect">
            <a:avLst/>
          </a:prstGeom>
          <a:noFill/>
          <a:ln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4" descr="https://sdmntprwestus.oaiusercontent.com/files/00000000-1364-5230-a4e8-f4ab13fb4500/raw?se=2025-03-28T02%3A45%3A26Z&amp;sp=r&amp;sv=2024-08-04&amp;sr=b&amp;scid=f3feba67-b944-54f6-bfe8-5724a4e9e69c&amp;skoid=72d71449-cf2f-4f10-a498-f160460104ee&amp;sktid=a48cca56-e6da-484e-a814-9c849652bcb3&amp;skt=2025-03-27T19%3A44%3A28Z&amp;ske=2025-03-28T19%3A44%3A28Z&amp;sks=b&amp;skv=2024-08-04&amp;sig=mx7sMZRHSy0Kau7hF1WhpAjhxr/LntQv4MfGxu3rFSc%3D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137" b="39551" l="70703" r="86133">
                        <a14:foregroundMark x1="83073" y1="28418" x2="75911" y2="26563"/>
                        <a14:foregroundMark x1="80664" y1="34668" x2="75586" y2="31836"/>
                        <a14:foregroundMark x1="74805" y1="29297" x2="78646" y2="29102"/>
                        <a14:foregroundMark x1="75065" y1="21777" x2="73893" y2="29785"/>
                        <a14:foregroundMark x1="81836" y1="22852" x2="81641" y2="26074"/>
                        <a14:foregroundMark x1="77148" y1="22461" x2="75326" y2="27051"/>
                        <a14:foregroundMark x1="80013" y1="22363" x2="81576" y2="33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760" t="12478" r="13790" b="59821"/>
          <a:stretch/>
        </p:blipFill>
        <p:spPr bwMode="auto">
          <a:xfrm>
            <a:off x="5942274" y="1024175"/>
            <a:ext cx="616140" cy="73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s://sdmntprwestus.oaiusercontent.com/files/00000000-1364-5230-a4e8-f4ab13fb4500/raw?se=2025-03-28T02%3A45%3A26Z&amp;sp=r&amp;sv=2024-08-04&amp;sr=b&amp;scid=f3feba67-b944-54f6-bfe8-5724a4e9e69c&amp;skoid=72d71449-cf2f-4f10-a498-f160460104ee&amp;sktid=a48cca56-e6da-484e-a814-9c849652bcb3&amp;skt=2025-03-27T19%3A44%3A28Z&amp;ske=2025-03-28T19%3A44%3A28Z&amp;sks=b&amp;skv=2024-08-04&amp;sig=mx7sMZRHSy0Kau7hF1WhpAjhxr/LntQv4MfGxu3rFSc%3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70" b="80859" l="14323" r="31901">
                        <a14:foregroundMark x1="18945" y1="68262" x2="19206" y2="73730"/>
                        <a14:foregroundMark x1="27214" y1="67773" x2="27344" y2="75195"/>
                        <a14:foregroundMark x1="20573" y1="67871" x2="20768" y2="69141"/>
                        <a14:foregroundMark x1="21289" y1="70117" x2="21224" y2="73633"/>
                        <a14:foregroundMark x1="15820" y1="70605" x2="30273" y2="71191"/>
                        <a14:foregroundMark x1="30013" y1="68848" x2="27799" y2="71973"/>
                        <a14:foregroundMark x1="29688" y1="67871" x2="26693" y2="70605"/>
                        <a14:foregroundMark x1="25586" y1="68848" x2="26042" y2="69824"/>
                        <a14:foregroundMark x1="25521" y1="72949" x2="26693" y2="73535"/>
                        <a14:foregroundMark x1="29557" y1="73340" x2="28320" y2="74023"/>
                        <a14:foregroundMark x1="18424" y1="74707" x2="20443" y2="74121"/>
                        <a14:foregroundMark x1="18099" y1="74414" x2="17122" y2="72949"/>
                        <a14:foregroundMark x1="17318" y1="68750" x2="18685" y2="67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19" t="63765" r="68094" b="19231"/>
          <a:stretch/>
        </p:blipFill>
        <p:spPr bwMode="auto">
          <a:xfrm>
            <a:off x="685229" y="3797142"/>
            <a:ext cx="863811" cy="569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sdmntprwestus.oaiusercontent.com/files/00000000-1364-5230-a4e8-f4ab13fb4500/raw?se=2025-03-28T02%3A45%3A26Z&amp;sp=r&amp;sv=2024-08-04&amp;sr=b&amp;scid=f3feba67-b944-54f6-bfe8-5724a4e9e69c&amp;skoid=72d71449-cf2f-4f10-a498-f160460104ee&amp;sktid=a48cca56-e6da-484e-a814-9c849652bcb3&amp;skt=2025-03-27T19%3A44%3A28Z&amp;ske=2025-03-28T19%3A44%3A28Z&amp;sks=b&amp;skv=2024-08-04&amp;sig=mx7sMZRHSy0Kau7hF1WhpAjhxr/LntQv4MfGxu3rFSc%3D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301" b="81543" l="71810" r="843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427" t="55864" r="15899" b="18186"/>
          <a:stretch/>
        </p:blipFill>
        <p:spPr bwMode="auto">
          <a:xfrm>
            <a:off x="5974849" y="3726842"/>
            <a:ext cx="515817" cy="764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354429" y="1435558"/>
            <a:ext cx="22103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Stopwatch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Mode</a:t>
            </a:r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04063" y="2180520"/>
            <a:ext cx="45111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기능: 시간 측정 (시작/일시정지/초기화)</a:t>
            </a: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입력: 버튼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우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UART("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r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", "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w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", "c")</a:t>
            </a: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출력: FND (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hour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min/sec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ms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ec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), UART 전송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852710" y="1435558"/>
            <a:ext cx="16825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Watch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Mode</a:t>
            </a:r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90666" y="2180520"/>
            <a:ext cx="4418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기능: 시간 표시</a:t>
            </a:r>
            <a:r>
              <a:rPr lang="en-US" altLang="ko-KR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기본 시간</a:t>
            </a:r>
            <a:r>
              <a:rPr lang="en-US" altLang="ko-KR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12:00/00:00)</a:t>
            </a:r>
            <a:r>
              <a:rPr lang="ko-KR" altLang="en-US" sz="11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+ 수동 보정</a:t>
            </a: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입력: 버튼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상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좌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UART("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s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", "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", "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")</a:t>
            </a: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출력: FND (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hour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min/sec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ms</a:t>
            </a:r>
            <a:r>
              <a:rPr lang="en-US" altLang="ko-KR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ec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), UART("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04063" y="4888196"/>
            <a:ext cx="31467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기능: 거리 측정 (</a:t>
            </a:r>
            <a:r>
              <a:rPr lang="ko-KR" altLang="en-US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cm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단위)</a:t>
            </a: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입력: 스위치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[15], 1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 마다 측정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출력: FND (거리),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PC(UART)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39453" y="4073059"/>
            <a:ext cx="32403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Ultrasonic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Distance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Mode</a:t>
            </a:r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90666" y="4888196"/>
            <a:ext cx="3691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기능: DHT11 센서 값 측정</a:t>
            </a: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입력: 스위치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[14], 15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초 마다 측정</a:t>
            </a:r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출력: FND (습도 / 온도),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PC(UART)</a:t>
            </a:r>
            <a:endParaRPr lang="ko-KR" altLang="en-US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18300" y="4073059"/>
            <a:ext cx="37513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Humidity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/ </a:t>
            </a:r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Temperature</a:t>
            </a:r>
            <a:r>
              <a:rPr lang="ko-KR" altLang="en-US" sz="20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2000" dirty="0" err="1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Mode</a:t>
            </a:r>
            <a:endParaRPr lang="ko-KR" altLang="en-US" sz="2000" dirty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463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87649-73CD-48A2-6580-3B296687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D56A429-AC19-9E7B-F946-BE169DF476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803878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AF64CE-095F-B4F9-E602-4C50BD73B7F2}"/>
              </a:ext>
            </a:extLst>
          </p:cNvPr>
          <p:cNvSpPr/>
          <p:nvPr/>
        </p:nvSpPr>
        <p:spPr>
          <a:xfrm>
            <a:off x="1390411" y="272234"/>
            <a:ext cx="3656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Function Definition</a:t>
            </a:r>
          </a:p>
          <a:p>
            <a:endParaRPr lang="ko-KR" altLang="en-US" sz="24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0DC00B-E6C2-3238-5813-F2070CE15335}"/>
              </a:ext>
            </a:extLst>
          </p:cNvPr>
          <p:cNvSpPr/>
          <p:nvPr/>
        </p:nvSpPr>
        <p:spPr>
          <a:xfrm>
            <a:off x="616139" y="180917"/>
            <a:ext cx="1329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02.</a:t>
            </a:r>
            <a:endParaRPr lang="ko-KR" altLang="en-US" sz="32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D56A429-AC19-9E7B-F946-BE169DF476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798958"/>
            <a:ext cx="12192000" cy="139261"/>
          </a:xfrm>
          <a:prstGeom prst="rect">
            <a:avLst/>
          </a:prstGeom>
          <a:solidFill>
            <a:srgbClr val="006B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CBFFC2-1D8B-26E2-A656-A202776BF8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93353" y="249303"/>
            <a:ext cx="101707" cy="436278"/>
          </a:xfrm>
          <a:prstGeom prst="rect">
            <a:avLst/>
          </a:pr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endParaRPr lang="ko-KR" altLang="en-US" sz="2400">
              <a:solidFill>
                <a:srgbClr val="033F63"/>
              </a:solidFill>
              <a:latin typeface="+mj-l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157494" y="6597421"/>
            <a:ext cx="3034506" cy="266960"/>
            <a:chOff x="9157494" y="6600092"/>
            <a:chExt cx="3034506" cy="26696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54D5589-255F-E87D-B910-DD4D773AC4D1}"/>
                </a:ext>
              </a:extLst>
            </p:cNvPr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직각 삼각형 43">
              <a:extLst>
                <a:ext uri="{FF2B5EF4-FFF2-40B4-BE49-F238E27FC236}">
                  <a16:creationId xmlns:a16="http://schemas.microsoft.com/office/drawing/2014/main" id="{38FFAA84-02A2-E2F4-A966-46C2CD546BFD}"/>
                </a:ext>
              </a:extLst>
            </p:cNvPr>
            <p:cNvSpPr/>
            <p:nvPr/>
          </p:nvSpPr>
          <p:spPr>
            <a:xfrm>
              <a:off x="9157494" y="6600092"/>
              <a:ext cx="326590" cy="26696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" name="모서리가 둥근 직사각형 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394844" y="1202403"/>
            <a:ext cx="5402312" cy="5339074"/>
          </a:xfrm>
          <a:prstGeom prst="roundRect">
            <a:avLst/>
          </a:prstGeom>
          <a:noFill/>
          <a:ln w="38100">
            <a:solidFill>
              <a:srgbClr val="03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130944" y="1602836"/>
            <a:ext cx="39301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UART Command Mode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874769" y="2683171"/>
            <a:ext cx="2834554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"r":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스톱워치 시작</a:t>
            </a:r>
          </a:p>
          <a:p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"w":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스톱워치 일시정지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"c":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스톱워치 초기화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"s", "m", "h":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시계 보정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"t":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현재 시간 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UART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전송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"d":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거리 전송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0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"o", "p": 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습도</a:t>
            </a:r>
            <a:r>
              <a:rPr lang="en-US" altLang="ko-KR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</a:t>
            </a:r>
            <a:r>
              <a:rPr lang="ko-KR" altLang="en-US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온도 전송</a:t>
            </a:r>
          </a:p>
        </p:txBody>
      </p:sp>
      <p:pic>
        <p:nvPicPr>
          <p:cNvPr id="28" name="Picture 4" descr="https://sdmntprwestus.oaiusercontent.com/files/00000000-1364-5230-a4e8-f4ab13fb4500/raw?se=2025-03-28T02%3A45%3A26Z&amp;sp=r&amp;sv=2024-08-04&amp;sr=b&amp;scid=f3feba67-b944-54f6-bfe8-5724a4e9e69c&amp;skoid=72d71449-cf2f-4f10-a498-f160460104ee&amp;sktid=a48cca56-e6da-484e-a814-9c849652bcb3&amp;skt=2025-03-27T19%3A44%3A28Z&amp;ske=2025-03-28T19%3A44%3A28Z&amp;sks=b&amp;skv=2024-08-04&amp;sig=mx7sMZRHSy0Kau7hF1WhpAjhxr/LntQv4MfGxu3rFSc%3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98" b="91895" l="42578" r="5683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57" t="75590" r="43818" b="8587"/>
          <a:stretch/>
        </p:blipFill>
        <p:spPr bwMode="auto">
          <a:xfrm>
            <a:off x="2778148" y="1094509"/>
            <a:ext cx="1071922" cy="94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29635" y="2498505"/>
            <a:ext cx="266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기능</a:t>
            </a:r>
            <a:r>
              <a:rPr lang="en-US" altLang="ko-KR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: UART </a:t>
            </a:r>
            <a:r>
              <a:rPr lang="ko-KR" altLang="en-US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통신 기반 제어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31568" y="6230559"/>
            <a:ext cx="954107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※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대문자 가능</a:t>
            </a:r>
          </a:p>
        </p:txBody>
      </p:sp>
    </p:spTree>
    <p:extLst>
      <p:ext uri="{BB962C8B-B14F-4D97-AF65-F5344CB8AC3E}">
        <p14:creationId xmlns:p14="http://schemas.microsoft.com/office/powerpoint/2010/main" val="2794614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3979</TotalTime>
  <Words>1298</Words>
  <Application>Microsoft Office PowerPoint</Application>
  <PresentationFormat>와이드스크린</PresentationFormat>
  <Paragraphs>471</Paragraphs>
  <Slides>47</Slides>
  <Notes>40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Pretendard SemiBold</vt:lpstr>
      <vt:lpstr>Pretendard Black</vt:lpstr>
      <vt:lpstr>맑은 고딕</vt:lpstr>
      <vt:lpstr>Pretendard Medium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유진모</dc:creator>
  <cp:lastModifiedBy>kccistc</cp:lastModifiedBy>
  <cp:revision>213</cp:revision>
  <dcterms:created xsi:type="dcterms:W3CDTF">2025-03-15T07:06:02Z</dcterms:created>
  <dcterms:modified xsi:type="dcterms:W3CDTF">2025-04-15T02:58:48Z</dcterms:modified>
</cp:coreProperties>
</file>